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55"/>
  </p:notesMasterIdLst>
  <p:handoutMasterIdLst>
    <p:handoutMasterId r:id="rId56"/>
  </p:handoutMasterIdLst>
  <p:sldIdLst>
    <p:sldId id="420" r:id="rId5"/>
    <p:sldId id="257" r:id="rId6"/>
    <p:sldId id="258" r:id="rId7"/>
    <p:sldId id="259" r:id="rId8"/>
    <p:sldId id="372" r:id="rId9"/>
    <p:sldId id="373" r:id="rId10"/>
    <p:sldId id="374" r:id="rId11"/>
    <p:sldId id="375" r:id="rId12"/>
    <p:sldId id="376" r:id="rId13"/>
    <p:sldId id="377" r:id="rId14"/>
    <p:sldId id="378" r:id="rId15"/>
    <p:sldId id="379" r:id="rId16"/>
    <p:sldId id="380" r:id="rId17"/>
    <p:sldId id="381" r:id="rId18"/>
    <p:sldId id="382" r:id="rId19"/>
    <p:sldId id="418" r:id="rId20"/>
    <p:sldId id="384" r:id="rId21"/>
    <p:sldId id="385" r:id="rId22"/>
    <p:sldId id="386" r:id="rId23"/>
    <p:sldId id="387" r:id="rId24"/>
    <p:sldId id="388" r:id="rId25"/>
    <p:sldId id="389" r:id="rId26"/>
    <p:sldId id="419" r:id="rId27"/>
    <p:sldId id="391" r:id="rId28"/>
    <p:sldId id="392" r:id="rId29"/>
    <p:sldId id="393" r:id="rId30"/>
    <p:sldId id="394" r:id="rId31"/>
    <p:sldId id="395" r:id="rId32"/>
    <p:sldId id="396" r:id="rId33"/>
    <p:sldId id="397" r:id="rId34"/>
    <p:sldId id="398" r:id="rId35"/>
    <p:sldId id="399" r:id="rId36"/>
    <p:sldId id="400" r:id="rId37"/>
    <p:sldId id="401" r:id="rId38"/>
    <p:sldId id="402" r:id="rId39"/>
    <p:sldId id="403" r:id="rId40"/>
    <p:sldId id="404" r:id="rId41"/>
    <p:sldId id="405" r:id="rId42"/>
    <p:sldId id="406" r:id="rId43"/>
    <p:sldId id="407" r:id="rId44"/>
    <p:sldId id="408" r:id="rId45"/>
    <p:sldId id="409" r:id="rId46"/>
    <p:sldId id="410" r:id="rId47"/>
    <p:sldId id="260" r:id="rId48"/>
    <p:sldId id="411" r:id="rId49"/>
    <p:sldId id="412" r:id="rId50"/>
    <p:sldId id="413" r:id="rId51"/>
    <p:sldId id="414" r:id="rId52"/>
    <p:sldId id="262" r:id="rId53"/>
    <p:sldId id="369" r:id="rId54"/>
  </p:sldIdLst>
  <p:sldSz cx="9144000" cy="5143500" type="screen16x9"/>
  <p:notesSz cx="6858000" cy="9144000"/>
  <p:defaultTextStyle>
    <a:defPPr>
      <a:defRPr lang="en-US"/>
    </a:defPPr>
    <a:lvl1pPr algn="l" rtl="0" eaLnBrk="0" fontAlgn="base" hangingPunct="0">
      <a:spcBef>
        <a:spcPct val="0"/>
      </a:spcBef>
      <a:spcAft>
        <a:spcPct val="0"/>
      </a:spcAft>
      <a:defRPr kern="1200">
        <a:solidFill>
          <a:schemeClr val="tx1"/>
        </a:solidFill>
        <a:latin typeface="Lucida Sans" panose="020B0602030504020204" pitchFamily="34" charset="77"/>
        <a:ea typeface="+mn-ea"/>
        <a:cs typeface="+mn-cs"/>
      </a:defRPr>
    </a:lvl1pPr>
    <a:lvl2pPr marL="457200" algn="l" rtl="0" eaLnBrk="0" fontAlgn="base" hangingPunct="0">
      <a:spcBef>
        <a:spcPct val="0"/>
      </a:spcBef>
      <a:spcAft>
        <a:spcPct val="0"/>
      </a:spcAft>
      <a:defRPr kern="1200">
        <a:solidFill>
          <a:schemeClr val="tx1"/>
        </a:solidFill>
        <a:latin typeface="Lucida Sans" panose="020B0602030504020204" pitchFamily="34" charset="77"/>
        <a:ea typeface="+mn-ea"/>
        <a:cs typeface="+mn-cs"/>
      </a:defRPr>
    </a:lvl2pPr>
    <a:lvl3pPr marL="914400" algn="l" rtl="0" eaLnBrk="0" fontAlgn="base" hangingPunct="0">
      <a:spcBef>
        <a:spcPct val="0"/>
      </a:spcBef>
      <a:spcAft>
        <a:spcPct val="0"/>
      </a:spcAft>
      <a:defRPr kern="1200">
        <a:solidFill>
          <a:schemeClr val="tx1"/>
        </a:solidFill>
        <a:latin typeface="Lucida Sans" panose="020B0602030504020204" pitchFamily="34" charset="77"/>
        <a:ea typeface="+mn-ea"/>
        <a:cs typeface="+mn-cs"/>
      </a:defRPr>
    </a:lvl3pPr>
    <a:lvl4pPr marL="1371600" algn="l" rtl="0" eaLnBrk="0" fontAlgn="base" hangingPunct="0">
      <a:spcBef>
        <a:spcPct val="0"/>
      </a:spcBef>
      <a:spcAft>
        <a:spcPct val="0"/>
      </a:spcAft>
      <a:defRPr kern="1200">
        <a:solidFill>
          <a:schemeClr val="tx1"/>
        </a:solidFill>
        <a:latin typeface="Lucida Sans" panose="020B0602030504020204" pitchFamily="34" charset="77"/>
        <a:ea typeface="+mn-ea"/>
        <a:cs typeface="+mn-cs"/>
      </a:defRPr>
    </a:lvl4pPr>
    <a:lvl5pPr marL="1828800" algn="l" rtl="0" eaLnBrk="0" fontAlgn="base" hangingPunct="0">
      <a:spcBef>
        <a:spcPct val="0"/>
      </a:spcBef>
      <a:spcAft>
        <a:spcPct val="0"/>
      </a:spcAft>
      <a:defRPr kern="1200">
        <a:solidFill>
          <a:schemeClr val="tx1"/>
        </a:solidFill>
        <a:latin typeface="Lucida Sans" panose="020B0602030504020204" pitchFamily="34" charset="77"/>
        <a:ea typeface="+mn-ea"/>
        <a:cs typeface="+mn-cs"/>
      </a:defRPr>
    </a:lvl5pPr>
    <a:lvl6pPr marL="2286000" algn="l" defTabSz="914400" rtl="0" eaLnBrk="1" latinLnBrk="0" hangingPunct="1">
      <a:defRPr kern="1200">
        <a:solidFill>
          <a:schemeClr val="tx1"/>
        </a:solidFill>
        <a:latin typeface="Lucida Sans" panose="020B0602030504020204" pitchFamily="34" charset="77"/>
        <a:ea typeface="+mn-ea"/>
        <a:cs typeface="+mn-cs"/>
      </a:defRPr>
    </a:lvl6pPr>
    <a:lvl7pPr marL="2743200" algn="l" defTabSz="914400" rtl="0" eaLnBrk="1" latinLnBrk="0" hangingPunct="1">
      <a:defRPr kern="1200">
        <a:solidFill>
          <a:schemeClr val="tx1"/>
        </a:solidFill>
        <a:latin typeface="Lucida Sans" panose="020B0602030504020204" pitchFamily="34" charset="77"/>
        <a:ea typeface="+mn-ea"/>
        <a:cs typeface="+mn-cs"/>
      </a:defRPr>
    </a:lvl7pPr>
    <a:lvl8pPr marL="3200400" algn="l" defTabSz="914400" rtl="0" eaLnBrk="1" latinLnBrk="0" hangingPunct="1">
      <a:defRPr kern="1200">
        <a:solidFill>
          <a:schemeClr val="tx1"/>
        </a:solidFill>
        <a:latin typeface="Lucida Sans" panose="020B0602030504020204" pitchFamily="34" charset="77"/>
        <a:ea typeface="+mn-ea"/>
        <a:cs typeface="+mn-cs"/>
      </a:defRPr>
    </a:lvl8pPr>
    <a:lvl9pPr marL="3657600" algn="l" defTabSz="914400" rtl="0" eaLnBrk="1" latinLnBrk="0" hangingPunct="1">
      <a:defRPr kern="1200">
        <a:solidFill>
          <a:schemeClr val="tx1"/>
        </a:solidFill>
        <a:latin typeface="Lucida Sans" panose="020B0602030504020204" pitchFamily="34" charset="77"/>
        <a:ea typeface="+mn-ea"/>
        <a:cs typeface="+mn-cs"/>
      </a:defRPr>
    </a:lvl9pPr>
  </p:defaultTextStyle>
  <p:extLst>
    <p:ext uri="{521415D9-36F7-43E2-AB2F-B90AF26B5E84}">
      <p14:sectionLst xmlns:p14="http://schemas.microsoft.com/office/powerpoint/2010/main">
        <p14:section name="Default Section" id="{2159A5B9-5471-4B48-ADF7-29FBCA9CDAA1}">
          <p14:sldIdLst>
            <p14:sldId id="420"/>
            <p14:sldId id="257"/>
            <p14:sldId id="258"/>
            <p14:sldId id="259"/>
            <p14:sldId id="372"/>
            <p14:sldId id="373"/>
            <p14:sldId id="374"/>
            <p14:sldId id="375"/>
            <p14:sldId id="376"/>
            <p14:sldId id="377"/>
            <p14:sldId id="378"/>
            <p14:sldId id="379"/>
            <p14:sldId id="380"/>
            <p14:sldId id="381"/>
            <p14:sldId id="382"/>
            <p14:sldId id="418"/>
            <p14:sldId id="384"/>
            <p14:sldId id="385"/>
            <p14:sldId id="386"/>
            <p14:sldId id="387"/>
            <p14:sldId id="388"/>
            <p14:sldId id="389"/>
            <p14:sldId id="419"/>
            <p14:sldId id="391"/>
            <p14:sldId id="392"/>
            <p14:sldId id="393"/>
            <p14:sldId id="394"/>
            <p14:sldId id="395"/>
            <p14:sldId id="396"/>
            <p14:sldId id="397"/>
            <p14:sldId id="398"/>
            <p14:sldId id="399"/>
            <p14:sldId id="400"/>
            <p14:sldId id="401"/>
            <p14:sldId id="402"/>
            <p14:sldId id="403"/>
            <p14:sldId id="404"/>
            <p14:sldId id="405"/>
            <p14:sldId id="406"/>
            <p14:sldId id="407"/>
            <p14:sldId id="408"/>
            <p14:sldId id="409"/>
            <p14:sldId id="410"/>
          </p14:sldIdLst>
        </p14:section>
        <p14:section name="Conclusion" id="{450CD01D-1686-AC44-9340-B7EAFF60D750}">
          <p14:sldIdLst>
            <p14:sldId id="260"/>
            <p14:sldId id="411"/>
            <p14:sldId id="412"/>
            <p14:sldId id="413"/>
            <p14:sldId id="414"/>
            <p14:sldId id="262"/>
          </p14:sldIdLst>
        </p14:section>
        <p14:section name="Assessment Question" id="{F7B11842-7389-A944-9EFC-18962EE0FF51}">
          <p14:sldIdLst>
            <p14:sldId id="369"/>
          </p14:sldIdLst>
        </p14:section>
      </p14:sectionLst>
    </p:ex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E25E649-3F16-4E02-A733-19D2CDBF48F0}">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5705"/>
    <p:restoredTop sz="95701"/>
  </p:normalViewPr>
  <p:slideViewPr>
    <p:cSldViewPr snapToGrid="0">
      <p:cViewPr varScale="1">
        <p:scale>
          <a:sx n="107" d="100"/>
          <a:sy n="107" d="100"/>
        </p:scale>
        <p:origin x="168" y="1368"/>
      </p:cViewPr>
      <p:guideLst>
        <p:guide orient="horz" pos="1620"/>
        <p:guide pos="2880"/>
      </p:guideLst>
    </p:cSldViewPr>
  </p:slideViewPr>
  <p:notesTextViewPr>
    <p:cViewPr>
      <p:scale>
        <a:sx n="1" d="1"/>
        <a:sy n="1" d="1"/>
      </p:scale>
      <p:origin x="0" y="0"/>
    </p:cViewPr>
  </p:notesTextViewPr>
  <p:notesViewPr>
    <p:cSldViewPr snapToGrid="0">
      <p:cViewPr>
        <p:scale>
          <a:sx n="1" d="2"/>
          <a:sy n="1" d="2"/>
        </p:scale>
        <p:origin x="5320" y="152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notesMaster" Target="notesMasters/notesMaster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viewProps" Target="viewProp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handoutMaster" Target="handoutMasters/handoutMaster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presProps" Target="pres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95243DB-1E96-2348-A669-DD0CB01BC426}" type="doc">
      <dgm:prSet loTypeId="urn:microsoft.com/office/officeart/2005/8/layout/vList2" loCatId="list" qsTypeId="urn:microsoft.com/office/officeart/2005/8/quickstyle/simple1" qsCatId="simple" csTypeId="urn:microsoft.com/office/officeart/2005/8/colors/colorful1" csCatId="colorful" phldr="1"/>
      <dgm:spPr/>
      <dgm:t>
        <a:bodyPr/>
        <a:lstStyle/>
        <a:p>
          <a:endParaRPr lang="en-US"/>
        </a:p>
      </dgm:t>
    </dgm:pt>
    <dgm:pt modelId="{C45EECE2-0FD1-B24B-A9EC-C50F567F6D7A}">
      <dgm:prSet/>
      <dgm:spPr/>
      <dgm:t>
        <a:bodyPr/>
        <a:lstStyle/>
        <a:p>
          <a:r>
            <a:rPr lang="en-US" b="0" i="0">
              <a:latin typeface="Arial" panose="020B0604020202020204" pitchFamily="34" charset="0"/>
              <a:cs typeface="Arial" panose="020B0604020202020204" pitchFamily="34" charset="0"/>
            </a:rPr>
            <a:t>Benzodiazepines lose efficacy over time due to compensatory changes in the central nervous system</a:t>
          </a:r>
          <a:endParaRPr lang="en-US">
            <a:latin typeface="Arial" panose="020B0604020202020204" pitchFamily="34" charset="0"/>
            <a:cs typeface="Arial" panose="020B0604020202020204" pitchFamily="34" charset="0"/>
          </a:endParaRPr>
        </a:p>
      </dgm:t>
    </dgm:pt>
    <dgm:pt modelId="{B5433E74-328E-4240-977B-849E8E4E2A94}" type="parTrans" cxnId="{C30112E2-5F0B-0F43-918F-DC03DD4180D8}">
      <dgm:prSet/>
      <dgm:spPr/>
      <dgm:t>
        <a:bodyPr/>
        <a:lstStyle/>
        <a:p>
          <a:endParaRPr lang="en-US">
            <a:latin typeface="Arial" panose="020B0604020202020204" pitchFamily="34" charset="0"/>
            <a:cs typeface="Arial" panose="020B0604020202020204" pitchFamily="34" charset="0"/>
          </a:endParaRPr>
        </a:p>
      </dgm:t>
    </dgm:pt>
    <dgm:pt modelId="{A34AE834-B684-BA48-BF46-FDEFC6F5A31F}" type="sibTrans" cxnId="{C30112E2-5F0B-0F43-918F-DC03DD4180D8}">
      <dgm:prSet/>
      <dgm:spPr/>
      <dgm:t>
        <a:bodyPr/>
        <a:lstStyle/>
        <a:p>
          <a:endParaRPr lang="en-US">
            <a:latin typeface="Arial" panose="020B0604020202020204" pitchFamily="34" charset="0"/>
            <a:cs typeface="Arial" panose="020B0604020202020204" pitchFamily="34" charset="0"/>
          </a:endParaRPr>
        </a:p>
      </dgm:t>
    </dgm:pt>
    <dgm:pt modelId="{592D9E5C-A70C-3148-8BED-266E747E5016}">
      <dgm:prSet/>
      <dgm:spPr/>
      <dgm:t>
        <a:bodyPr/>
        <a:lstStyle/>
        <a:p>
          <a:r>
            <a:rPr lang="en-US" b="0" i="0" dirty="0">
              <a:latin typeface="Arial" panose="020B0604020202020204" pitchFamily="34" charset="0"/>
              <a:cs typeface="Arial" panose="020B0604020202020204" pitchFamily="34" charset="0"/>
            </a:rPr>
            <a:t>Chronically treated patients will develop tolerance for the sedative effects quickly</a:t>
          </a:r>
          <a:endParaRPr lang="en-US" dirty="0">
            <a:latin typeface="Arial" panose="020B0604020202020204" pitchFamily="34" charset="0"/>
            <a:cs typeface="Arial" panose="020B0604020202020204" pitchFamily="34" charset="0"/>
          </a:endParaRPr>
        </a:p>
      </dgm:t>
    </dgm:pt>
    <dgm:pt modelId="{0CBC57D3-7434-D244-B6AB-BCED85396229}" type="parTrans" cxnId="{5BFD3C6B-FDC2-9045-8E1B-5FEBC4C0425B}">
      <dgm:prSet/>
      <dgm:spPr/>
      <dgm:t>
        <a:bodyPr/>
        <a:lstStyle/>
        <a:p>
          <a:endParaRPr lang="en-US">
            <a:latin typeface="Arial" panose="020B0604020202020204" pitchFamily="34" charset="0"/>
            <a:cs typeface="Arial" panose="020B0604020202020204" pitchFamily="34" charset="0"/>
          </a:endParaRPr>
        </a:p>
      </dgm:t>
    </dgm:pt>
    <dgm:pt modelId="{B8040D3C-568F-B347-8F0C-DC950A7A1810}" type="sibTrans" cxnId="{5BFD3C6B-FDC2-9045-8E1B-5FEBC4C0425B}">
      <dgm:prSet/>
      <dgm:spPr/>
      <dgm:t>
        <a:bodyPr/>
        <a:lstStyle/>
        <a:p>
          <a:endParaRPr lang="en-US">
            <a:latin typeface="Arial" panose="020B0604020202020204" pitchFamily="34" charset="0"/>
            <a:cs typeface="Arial" panose="020B0604020202020204" pitchFamily="34" charset="0"/>
          </a:endParaRPr>
        </a:p>
      </dgm:t>
    </dgm:pt>
    <dgm:pt modelId="{D7E71282-ECFB-484F-B0DA-CA5764BBC8F6}">
      <dgm:prSet/>
      <dgm:spPr/>
      <dgm:t>
        <a:bodyPr/>
        <a:lstStyle/>
        <a:p>
          <a:r>
            <a:rPr lang="en-US" b="0" i="0">
              <a:latin typeface="Arial" panose="020B0604020202020204" pitchFamily="34" charset="0"/>
              <a:cs typeface="Arial" panose="020B0604020202020204" pitchFamily="34" charset="0"/>
            </a:rPr>
            <a:t>Tolerance tends not to develop for the anxiolytic and amnestic effects</a:t>
          </a:r>
          <a:endParaRPr lang="en-US">
            <a:latin typeface="Arial" panose="020B0604020202020204" pitchFamily="34" charset="0"/>
            <a:cs typeface="Arial" panose="020B0604020202020204" pitchFamily="34" charset="0"/>
          </a:endParaRPr>
        </a:p>
      </dgm:t>
    </dgm:pt>
    <dgm:pt modelId="{2674C9D6-684E-044B-9622-B7A9EAB4961B}" type="parTrans" cxnId="{6CEB9D0F-1881-0640-A89E-2639F9D695AB}">
      <dgm:prSet/>
      <dgm:spPr/>
      <dgm:t>
        <a:bodyPr/>
        <a:lstStyle/>
        <a:p>
          <a:endParaRPr lang="en-US">
            <a:latin typeface="Arial" panose="020B0604020202020204" pitchFamily="34" charset="0"/>
            <a:cs typeface="Arial" panose="020B0604020202020204" pitchFamily="34" charset="0"/>
          </a:endParaRPr>
        </a:p>
      </dgm:t>
    </dgm:pt>
    <dgm:pt modelId="{387AE973-83F3-CE4A-9860-D2F9B1567519}" type="sibTrans" cxnId="{6CEB9D0F-1881-0640-A89E-2639F9D695AB}">
      <dgm:prSet/>
      <dgm:spPr/>
      <dgm:t>
        <a:bodyPr/>
        <a:lstStyle/>
        <a:p>
          <a:endParaRPr lang="en-US">
            <a:latin typeface="Arial" panose="020B0604020202020204" pitchFamily="34" charset="0"/>
            <a:cs typeface="Arial" panose="020B0604020202020204" pitchFamily="34" charset="0"/>
          </a:endParaRPr>
        </a:p>
      </dgm:t>
    </dgm:pt>
    <dgm:pt modelId="{798789F3-6E6A-DA46-8A6C-12A7D8C712F6}">
      <dgm:prSet/>
      <dgm:spPr/>
      <dgm:t>
        <a:bodyPr/>
        <a:lstStyle/>
        <a:p>
          <a:r>
            <a:rPr lang="en-US" b="0" i="0">
              <a:latin typeface="Arial" panose="020B0604020202020204" pitchFamily="34" charset="0"/>
              <a:cs typeface="Arial" panose="020B0604020202020204" pitchFamily="34" charset="0"/>
            </a:rPr>
            <a:t>Chronic benzodiazepine use can result in dependence</a:t>
          </a:r>
          <a:endParaRPr lang="en-US">
            <a:latin typeface="Arial" panose="020B0604020202020204" pitchFamily="34" charset="0"/>
            <a:cs typeface="Arial" panose="020B0604020202020204" pitchFamily="34" charset="0"/>
          </a:endParaRPr>
        </a:p>
      </dgm:t>
    </dgm:pt>
    <dgm:pt modelId="{11E6C93D-67C0-C34A-960D-45BDA26A0709}" type="parTrans" cxnId="{BC909C84-A792-EE42-9D76-6F122FE89C11}">
      <dgm:prSet/>
      <dgm:spPr/>
      <dgm:t>
        <a:bodyPr/>
        <a:lstStyle/>
        <a:p>
          <a:endParaRPr lang="en-US">
            <a:latin typeface="Arial" panose="020B0604020202020204" pitchFamily="34" charset="0"/>
            <a:cs typeface="Arial" panose="020B0604020202020204" pitchFamily="34" charset="0"/>
          </a:endParaRPr>
        </a:p>
      </dgm:t>
    </dgm:pt>
    <dgm:pt modelId="{EC50E610-2212-6747-A800-CCBBAEA38D19}" type="sibTrans" cxnId="{BC909C84-A792-EE42-9D76-6F122FE89C11}">
      <dgm:prSet/>
      <dgm:spPr/>
      <dgm:t>
        <a:bodyPr/>
        <a:lstStyle/>
        <a:p>
          <a:endParaRPr lang="en-US">
            <a:latin typeface="Arial" panose="020B0604020202020204" pitchFamily="34" charset="0"/>
            <a:cs typeface="Arial" panose="020B0604020202020204" pitchFamily="34" charset="0"/>
          </a:endParaRPr>
        </a:p>
      </dgm:t>
    </dgm:pt>
    <dgm:pt modelId="{F1A256E8-45F0-0F47-A00D-6EFDC6B60F94}">
      <dgm:prSet/>
      <dgm:spPr/>
      <dgm:t>
        <a:bodyPr/>
        <a:lstStyle/>
        <a:p>
          <a:r>
            <a:rPr lang="en-US" b="0" i="0">
              <a:latin typeface="Arial" panose="020B0604020202020204" pitchFamily="34" charset="0"/>
              <a:cs typeface="Arial" panose="020B0604020202020204" pitchFamily="34" charset="0"/>
            </a:rPr>
            <a:t>Can be recognized by various psychological and physical symptoms</a:t>
          </a:r>
          <a:endParaRPr lang="en-US">
            <a:latin typeface="Arial" panose="020B0604020202020204" pitchFamily="34" charset="0"/>
            <a:cs typeface="Arial" panose="020B0604020202020204" pitchFamily="34" charset="0"/>
          </a:endParaRPr>
        </a:p>
      </dgm:t>
    </dgm:pt>
    <dgm:pt modelId="{6BD07010-F9F1-2D49-A7BC-E8153487464B}" type="parTrans" cxnId="{89362C20-6011-984B-89B1-49BD05EEBB06}">
      <dgm:prSet/>
      <dgm:spPr/>
      <dgm:t>
        <a:bodyPr/>
        <a:lstStyle/>
        <a:p>
          <a:endParaRPr lang="en-US">
            <a:latin typeface="Arial" panose="020B0604020202020204" pitchFamily="34" charset="0"/>
            <a:cs typeface="Arial" panose="020B0604020202020204" pitchFamily="34" charset="0"/>
          </a:endParaRPr>
        </a:p>
      </dgm:t>
    </dgm:pt>
    <dgm:pt modelId="{3D8C35DB-3EFC-0040-AA41-8C8CDAE5B1A4}" type="sibTrans" cxnId="{89362C20-6011-984B-89B1-49BD05EEBB06}">
      <dgm:prSet/>
      <dgm:spPr/>
      <dgm:t>
        <a:bodyPr/>
        <a:lstStyle/>
        <a:p>
          <a:endParaRPr lang="en-US">
            <a:latin typeface="Arial" panose="020B0604020202020204" pitchFamily="34" charset="0"/>
            <a:cs typeface="Arial" panose="020B0604020202020204" pitchFamily="34" charset="0"/>
          </a:endParaRPr>
        </a:p>
      </dgm:t>
    </dgm:pt>
    <dgm:pt modelId="{CD2C1C0B-2E8B-D745-95FE-7200036ADE9D}">
      <dgm:prSet/>
      <dgm:spPr/>
      <dgm:t>
        <a:bodyPr/>
        <a:lstStyle/>
        <a:p>
          <a:r>
            <a:rPr lang="en-US" b="0" i="0">
              <a:latin typeface="Arial" panose="020B0604020202020204" pitchFamily="34" charset="0"/>
              <a:cs typeface="Arial" panose="020B0604020202020204" pitchFamily="34" charset="0"/>
            </a:rPr>
            <a:t>I.e., insomnia and anxiety</a:t>
          </a:r>
          <a:endParaRPr lang="en-US">
            <a:latin typeface="Arial" panose="020B0604020202020204" pitchFamily="34" charset="0"/>
            <a:cs typeface="Arial" panose="020B0604020202020204" pitchFamily="34" charset="0"/>
          </a:endParaRPr>
        </a:p>
      </dgm:t>
    </dgm:pt>
    <dgm:pt modelId="{6AD56A29-B042-654B-9B53-519D9FAED968}" type="parTrans" cxnId="{C5E0D0D8-1031-C148-8D51-4D21BB3B9E33}">
      <dgm:prSet/>
      <dgm:spPr/>
      <dgm:t>
        <a:bodyPr/>
        <a:lstStyle/>
        <a:p>
          <a:endParaRPr lang="en-US">
            <a:latin typeface="Arial" panose="020B0604020202020204" pitchFamily="34" charset="0"/>
            <a:cs typeface="Arial" panose="020B0604020202020204" pitchFamily="34" charset="0"/>
          </a:endParaRPr>
        </a:p>
      </dgm:t>
    </dgm:pt>
    <dgm:pt modelId="{E6D2D5F3-C1DA-804B-91C5-DE04F230E329}" type="sibTrans" cxnId="{C5E0D0D8-1031-C148-8D51-4D21BB3B9E33}">
      <dgm:prSet/>
      <dgm:spPr/>
      <dgm:t>
        <a:bodyPr/>
        <a:lstStyle/>
        <a:p>
          <a:endParaRPr lang="en-US">
            <a:latin typeface="Arial" panose="020B0604020202020204" pitchFamily="34" charset="0"/>
            <a:cs typeface="Arial" panose="020B0604020202020204" pitchFamily="34" charset="0"/>
          </a:endParaRPr>
        </a:p>
      </dgm:t>
    </dgm:pt>
    <dgm:pt modelId="{FEAA4DA1-83A0-8245-9A26-90612B9DD003}">
      <dgm:prSet/>
      <dgm:spPr/>
      <dgm:t>
        <a:bodyPr/>
        <a:lstStyle/>
        <a:p>
          <a:r>
            <a:rPr lang="en-US" b="0" i="0">
              <a:latin typeface="Arial" panose="020B0604020202020204" pitchFamily="34" charset="0"/>
              <a:cs typeface="Arial" panose="020B0604020202020204" pitchFamily="34" charset="0"/>
            </a:rPr>
            <a:t>Important to remember that physical dependence can be present without tolerance and tolerance can be present without physical dependence</a:t>
          </a:r>
          <a:endParaRPr lang="en-US">
            <a:latin typeface="Arial" panose="020B0604020202020204" pitchFamily="34" charset="0"/>
            <a:cs typeface="Arial" panose="020B0604020202020204" pitchFamily="34" charset="0"/>
          </a:endParaRPr>
        </a:p>
      </dgm:t>
    </dgm:pt>
    <dgm:pt modelId="{728D5CFD-174B-FA47-B502-1DFE4588A4B0}" type="parTrans" cxnId="{7CE5B8FA-3041-D54D-BB09-84392CB65336}">
      <dgm:prSet/>
      <dgm:spPr/>
      <dgm:t>
        <a:bodyPr/>
        <a:lstStyle/>
        <a:p>
          <a:endParaRPr lang="en-US">
            <a:latin typeface="Arial" panose="020B0604020202020204" pitchFamily="34" charset="0"/>
            <a:cs typeface="Arial" panose="020B0604020202020204" pitchFamily="34" charset="0"/>
          </a:endParaRPr>
        </a:p>
      </dgm:t>
    </dgm:pt>
    <dgm:pt modelId="{1B8BE5AC-2E43-E54C-83E2-1CE97D0D3855}" type="sibTrans" cxnId="{7CE5B8FA-3041-D54D-BB09-84392CB65336}">
      <dgm:prSet/>
      <dgm:spPr/>
      <dgm:t>
        <a:bodyPr/>
        <a:lstStyle/>
        <a:p>
          <a:endParaRPr lang="en-US">
            <a:latin typeface="Arial" panose="020B0604020202020204" pitchFamily="34" charset="0"/>
            <a:cs typeface="Arial" panose="020B0604020202020204" pitchFamily="34" charset="0"/>
          </a:endParaRPr>
        </a:p>
      </dgm:t>
    </dgm:pt>
    <dgm:pt modelId="{E275659D-6488-AF4A-8CB6-03932CB500A5}">
      <dgm:prSet/>
      <dgm:spPr/>
      <dgm:t>
        <a:bodyPr/>
        <a:lstStyle/>
        <a:p>
          <a:r>
            <a:rPr lang="en-US" b="0" i="0">
              <a:latin typeface="Arial" panose="020B0604020202020204" pitchFamily="34" charset="0"/>
              <a:cs typeface="Arial" panose="020B0604020202020204" pitchFamily="34" charset="0"/>
            </a:rPr>
            <a:t>Need to understand where NM is on this spectrum</a:t>
          </a:r>
          <a:endParaRPr lang="en-US">
            <a:latin typeface="Arial" panose="020B0604020202020204" pitchFamily="34" charset="0"/>
            <a:cs typeface="Arial" panose="020B0604020202020204" pitchFamily="34" charset="0"/>
          </a:endParaRPr>
        </a:p>
      </dgm:t>
    </dgm:pt>
    <dgm:pt modelId="{9F665D38-D097-F74D-932E-E6500D137042}" type="parTrans" cxnId="{7B45A9A4-179C-D24D-8E0E-34E6749FC766}">
      <dgm:prSet/>
      <dgm:spPr/>
      <dgm:t>
        <a:bodyPr/>
        <a:lstStyle/>
        <a:p>
          <a:endParaRPr lang="en-US">
            <a:latin typeface="Arial" panose="020B0604020202020204" pitchFamily="34" charset="0"/>
            <a:cs typeface="Arial" panose="020B0604020202020204" pitchFamily="34" charset="0"/>
          </a:endParaRPr>
        </a:p>
      </dgm:t>
    </dgm:pt>
    <dgm:pt modelId="{B87BA6FF-B146-1744-8093-255333B08A69}" type="sibTrans" cxnId="{7B45A9A4-179C-D24D-8E0E-34E6749FC766}">
      <dgm:prSet/>
      <dgm:spPr/>
      <dgm:t>
        <a:bodyPr/>
        <a:lstStyle/>
        <a:p>
          <a:endParaRPr lang="en-US">
            <a:latin typeface="Arial" panose="020B0604020202020204" pitchFamily="34" charset="0"/>
            <a:cs typeface="Arial" panose="020B0604020202020204" pitchFamily="34" charset="0"/>
          </a:endParaRPr>
        </a:p>
      </dgm:t>
    </dgm:pt>
    <dgm:pt modelId="{A208FABD-7558-1E42-81C5-5E691B931071}" type="pres">
      <dgm:prSet presAssocID="{395243DB-1E96-2348-A669-DD0CB01BC426}" presName="linear" presStyleCnt="0">
        <dgm:presLayoutVars>
          <dgm:animLvl val="lvl"/>
          <dgm:resizeHandles val="exact"/>
        </dgm:presLayoutVars>
      </dgm:prSet>
      <dgm:spPr/>
    </dgm:pt>
    <dgm:pt modelId="{B38AC8E2-A8A4-1F4B-95CE-45B0FB7DF828}" type="pres">
      <dgm:prSet presAssocID="{C45EECE2-0FD1-B24B-A9EC-C50F567F6D7A}" presName="parentText" presStyleLbl="node1" presStyleIdx="0" presStyleCnt="3">
        <dgm:presLayoutVars>
          <dgm:chMax val="0"/>
          <dgm:bulletEnabled val="1"/>
        </dgm:presLayoutVars>
      </dgm:prSet>
      <dgm:spPr/>
    </dgm:pt>
    <dgm:pt modelId="{0A0BCEE7-534A-794F-B757-E8F653C48024}" type="pres">
      <dgm:prSet presAssocID="{C45EECE2-0FD1-B24B-A9EC-C50F567F6D7A}" presName="childText" presStyleLbl="revTx" presStyleIdx="0" presStyleCnt="3">
        <dgm:presLayoutVars>
          <dgm:bulletEnabled val="1"/>
        </dgm:presLayoutVars>
      </dgm:prSet>
      <dgm:spPr/>
    </dgm:pt>
    <dgm:pt modelId="{3D7FFA6B-BBB8-9541-AEAE-0B8E86D1B1B9}" type="pres">
      <dgm:prSet presAssocID="{798789F3-6E6A-DA46-8A6C-12A7D8C712F6}" presName="parentText" presStyleLbl="node1" presStyleIdx="1" presStyleCnt="3">
        <dgm:presLayoutVars>
          <dgm:chMax val="0"/>
          <dgm:bulletEnabled val="1"/>
        </dgm:presLayoutVars>
      </dgm:prSet>
      <dgm:spPr/>
    </dgm:pt>
    <dgm:pt modelId="{7DBFB63F-8B82-4A4B-8A40-0AE9A576BFCA}" type="pres">
      <dgm:prSet presAssocID="{798789F3-6E6A-DA46-8A6C-12A7D8C712F6}" presName="childText" presStyleLbl="revTx" presStyleIdx="1" presStyleCnt="3">
        <dgm:presLayoutVars>
          <dgm:bulletEnabled val="1"/>
        </dgm:presLayoutVars>
      </dgm:prSet>
      <dgm:spPr/>
    </dgm:pt>
    <dgm:pt modelId="{A75B0801-567B-744D-B56D-2284B866BE07}" type="pres">
      <dgm:prSet presAssocID="{FEAA4DA1-83A0-8245-9A26-90612B9DD003}" presName="parentText" presStyleLbl="node1" presStyleIdx="2" presStyleCnt="3">
        <dgm:presLayoutVars>
          <dgm:chMax val="0"/>
          <dgm:bulletEnabled val="1"/>
        </dgm:presLayoutVars>
      </dgm:prSet>
      <dgm:spPr/>
    </dgm:pt>
    <dgm:pt modelId="{23706546-197C-4B43-AE32-6FC0D3B0B4B7}" type="pres">
      <dgm:prSet presAssocID="{FEAA4DA1-83A0-8245-9A26-90612B9DD003}" presName="childText" presStyleLbl="revTx" presStyleIdx="2" presStyleCnt="3">
        <dgm:presLayoutVars>
          <dgm:bulletEnabled val="1"/>
        </dgm:presLayoutVars>
      </dgm:prSet>
      <dgm:spPr/>
    </dgm:pt>
  </dgm:ptLst>
  <dgm:cxnLst>
    <dgm:cxn modelId="{6CEB9D0F-1881-0640-A89E-2639F9D695AB}" srcId="{C45EECE2-0FD1-B24B-A9EC-C50F567F6D7A}" destId="{D7E71282-ECFB-484F-B0DA-CA5764BBC8F6}" srcOrd="1" destOrd="0" parTransId="{2674C9D6-684E-044B-9622-B7A9EAB4961B}" sibTransId="{387AE973-83F3-CE4A-9860-D2F9B1567519}"/>
    <dgm:cxn modelId="{89362C20-6011-984B-89B1-49BD05EEBB06}" srcId="{798789F3-6E6A-DA46-8A6C-12A7D8C712F6}" destId="{F1A256E8-45F0-0F47-A00D-6EFDC6B60F94}" srcOrd="0" destOrd="0" parTransId="{6BD07010-F9F1-2D49-A7BC-E8153487464B}" sibTransId="{3D8C35DB-3EFC-0040-AA41-8C8CDAE5B1A4}"/>
    <dgm:cxn modelId="{3A919A24-CEF4-8C48-909F-343FEE3D94B7}" type="presOf" srcId="{CD2C1C0B-2E8B-D745-95FE-7200036ADE9D}" destId="{7DBFB63F-8B82-4A4B-8A40-0AE9A576BFCA}" srcOrd="0" destOrd="1" presId="urn:microsoft.com/office/officeart/2005/8/layout/vList2"/>
    <dgm:cxn modelId="{38786C37-402B-1C43-B994-877E82BBE19E}" type="presOf" srcId="{C45EECE2-0FD1-B24B-A9EC-C50F567F6D7A}" destId="{B38AC8E2-A8A4-1F4B-95CE-45B0FB7DF828}" srcOrd="0" destOrd="0" presId="urn:microsoft.com/office/officeart/2005/8/layout/vList2"/>
    <dgm:cxn modelId="{4514623E-A4AA-854A-83C9-1D9F42ED6AEF}" type="presOf" srcId="{395243DB-1E96-2348-A669-DD0CB01BC426}" destId="{A208FABD-7558-1E42-81C5-5E691B931071}" srcOrd="0" destOrd="0" presId="urn:microsoft.com/office/officeart/2005/8/layout/vList2"/>
    <dgm:cxn modelId="{387D7769-A999-F147-959E-42AB8AE9AE1F}" type="presOf" srcId="{E275659D-6488-AF4A-8CB6-03932CB500A5}" destId="{23706546-197C-4B43-AE32-6FC0D3B0B4B7}" srcOrd="0" destOrd="0" presId="urn:microsoft.com/office/officeart/2005/8/layout/vList2"/>
    <dgm:cxn modelId="{5BFD3C6B-FDC2-9045-8E1B-5FEBC4C0425B}" srcId="{C45EECE2-0FD1-B24B-A9EC-C50F567F6D7A}" destId="{592D9E5C-A70C-3148-8BED-266E747E5016}" srcOrd="0" destOrd="0" parTransId="{0CBC57D3-7434-D244-B6AB-BCED85396229}" sibTransId="{B8040D3C-568F-B347-8F0C-DC950A7A1810}"/>
    <dgm:cxn modelId="{BC909C84-A792-EE42-9D76-6F122FE89C11}" srcId="{395243DB-1E96-2348-A669-DD0CB01BC426}" destId="{798789F3-6E6A-DA46-8A6C-12A7D8C712F6}" srcOrd="1" destOrd="0" parTransId="{11E6C93D-67C0-C34A-960D-45BDA26A0709}" sibTransId="{EC50E610-2212-6747-A800-CCBBAEA38D19}"/>
    <dgm:cxn modelId="{6AFCAA8B-B790-2040-997E-2F935A06B01C}" type="presOf" srcId="{798789F3-6E6A-DA46-8A6C-12A7D8C712F6}" destId="{3D7FFA6B-BBB8-9541-AEAE-0B8E86D1B1B9}" srcOrd="0" destOrd="0" presId="urn:microsoft.com/office/officeart/2005/8/layout/vList2"/>
    <dgm:cxn modelId="{7B45A9A4-179C-D24D-8E0E-34E6749FC766}" srcId="{FEAA4DA1-83A0-8245-9A26-90612B9DD003}" destId="{E275659D-6488-AF4A-8CB6-03932CB500A5}" srcOrd="0" destOrd="0" parTransId="{9F665D38-D097-F74D-932E-E6500D137042}" sibTransId="{B87BA6FF-B146-1744-8093-255333B08A69}"/>
    <dgm:cxn modelId="{B05B43B1-BB17-6240-A7DF-38009CD0BA63}" type="presOf" srcId="{D7E71282-ECFB-484F-B0DA-CA5764BBC8F6}" destId="{0A0BCEE7-534A-794F-B757-E8F653C48024}" srcOrd="0" destOrd="1" presId="urn:microsoft.com/office/officeart/2005/8/layout/vList2"/>
    <dgm:cxn modelId="{3904B6B6-0FCF-4047-9FBA-117A82BDF224}" type="presOf" srcId="{FEAA4DA1-83A0-8245-9A26-90612B9DD003}" destId="{A75B0801-567B-744D-B56D-2284B866BE07}" srcOrd="0" destOrd="0" presId="urn:microsoft.com/office/officeart/2005/8/layout/vList2"/>
    <dgm:cxn modelId="{57E4F8D0-1943-FF4A-9783-8619E2126B4A}" type="presOf" srcId="{592D9E5C-A70C-3148-8BED-266E747E5016}" destId="{0A0BCEE7-534A-794F-B757-E8F653C48024}" srcOrd="0" destOrd="0" presId="urn:microsoft.com/office/officeart/2005/8/layout/vList2"/>
    <dgm:cxn modelId="{C5E0D0D8-1031-C148-8D51-4D21BB3B9E33}" srcId="{798789F3-6E6A-DA46-8A6C-12A7D8C712F6}" destId="{CD2C1C0B-2E8B-D745-95FE-7200036ADE9D}" srcOrd="1" destOrd="0" parTransId="{6AD56A29-B042-654B-9B53-519D9FAED968}" sibTransId="{E6D2D5F3-C1DA-804B-91C5-DE04F230E329}"/>
    <dgm:cxn modelId="{C30112E2-5F0B-0F43-918F-DC03DD4180D8}" srcId="{395243DB-1E96-2348-A669-DD0CB01BC426}" destId="{C45EECE2-0FD1-B24B-A9EC-C50F567F6D7A}" srcOrd="0" destOrd="0" parTransId="{B5433E74-328E-4240-977B-849E8E4E2A94}" sibTransId="{A34AE834-B684-BA48-BF46-FDEFC6F5A31F}"/>
    <dgm:cxn modelId="{F10A1DF3-5404-5640-9E47-3AE024B671FB}" type="presOf" srcId="{F1A256E8-45F0-0F47-A00D-6EFDC6B60F94}" destId="{7DBFB63F-8B82-4A4B-8A40-0AE9A576BFCA}" srcOrd="0" destOrd="0" presId="urn:microsoft.com/office/officeart/2005/8/layout/vList2"/>
    <dgm:cxn modelId="{7CE5B8FA-3041-D54D-BB09-84392CB65336}" srcId="{395243DB-1E96-2348-A669-DD0CB01BC426}" destId="{FEAA4DA1-83A0-8245-9A26-90612B9DD003}" srcOrd="2" destOrd="0" parTransId="{728D5CFD-174B-FA47-B502-1DFE4588A4B0}" sibTransId="{1B8BE5AC-2E43-E54C-83E2-1CE97D0D3855}"/>
    <dgm:cxn modelId="{33F0888D-EBE5-6B4D-A28B-5F2B6A02E1E1}" type="presParOf" srcId="{A208FABD-7558-1E42-81C5-5E691B931071}" destId="{B38AC8E2-A8A4-1F4B-95CE-45B0FB7DF828}" srcOrd="0" destOrd="0" presId="urn:microsoft.com/office/officeart/2005/8/layout/vList2"/>
    <dgm:cxn modelId="{4AA88901-C4B2-864E-94C1-95D9226CBDF0}" type="presParOf" srcId="{A208FABD-7558-1E42-81C5-5E691B931071}" destId="{0A0BCEE7-534A-794F-B757-E8F653C48024}" srcOrd="1" destOrd="0" presId="urn:microsoft.com/office/officeart/2005/8/layout/vList2"/>
    <dgm:cxn modelId="{C0A96A98-A7AE-A646-BFD5-09BBC83537DF}" type="presParOf" srcId="{A208FABD-7558-1E42-81C5-5E691B931071}" destId="{3D7FFA6B-BBB8-9541-AEAE-0B8E86D1B1B9}" srcOrd="2" destOrd="0" presId="urn:microsoft.com/office/officeart/2005/8/layout/vList2"/>
    <dgm:cxn modelId="{78CC040C-64E8-3543-AEDD-50A322003E14}" type="presParOf" srcId="{A208FABD-7558-1E42-81C5-5E691B931071}" destId="{7DBFB63F-8B82-4A4B-8A40-0AE9A576BFCA}" srcOrd="3" destOrd="0" presId="urn:microsoft.com/office/officeart/2005/8/layout/vList2"/>
    <dgm:cxn modelId="{ED3FFB94-104F-AF4B-88A8-565987751AAF}" type="presParOf" srcId="{A208FABD-7558-1E42-81C5-5E691B931071}" destId="{A75B0801-567B-744D-B56D-2284B866BE07}" srcOrd="4" destOrd="0" presId="urn:microsoft.com/office/officeart/2005/8/layout/vList2"/>
    <dgm:cxn modelId="{31DFFC66-5055-C048-B18E-C6F10D859E14}" type="presParOf" srcId="{A208FABD-7558-1E42-81C5-5E691B931071}" destId="{23706546-197C-4B43-AE32-6FC0D3B0B4B7}" srcOrd="5"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8AC8E2-A8A4-1F4B-95CE-45B0FB7DF828}">
      <dsp:nvSpPr>
        <dsp:cNvPr id="0" name=""/>
        <dsp:cNvSpPr/>
      </dsp:nvSpPr>
      <dsp:spPr>
        <a:xfrm>
          <a:off x="0" y="114353"/>
          <a:ext cx="8229600" cy="73359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b="0" i="0" kern="1200">
              <a:latin typeface="Arial" panose="020B0604020202020204" pitchFamily="34" charset="0"/>
              <a:cs typeface="Arial" panose="020B0604020202020204" pitchFamily="34" charset="0"/>
            </a:rPr>
            <a:t>Benzodiazepines lose efficacy over time due to compensatory changes in the central nervous system</a:t>
          </a:r>
          <a:endParaRPr lang="en-US" sz="1900" kern="1200">
            <a:latin typeface="Arial" panose="020B0604020202020204" pitchFamily="34" charset="0"/>
            <a:cs typeface="Arial" panose="020B0604020202020204" pitchFamily="34" charset="0"/>
          </a:endParaRPr>
        </a:p>
      </dsp:txBody>
      <dsp:txXfrm>
        <a:off x="35811" y="150164"/>
        <a:ext cx="8157978" cy="661968"/>
      </dsp:txXfrm>
    </dsp:sp>
    <dsp:sp modelId="{0A0BCEE7-534A-794F-B757-E8F653C48024}">
      <dsp:nvSpPr>
        <dsp:cNvPr id="0" name=""/>
        <dsp:cNvSpPr/>
      </dsp:nvSpPr>
      <dsp:spPr>
        <a:xfrm>
          <a:off x="0" y="847943"/>
          <a:ext cx="8229600" cy="4916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1290" tIns="24130" rIns="135128" bIns="24130" numCol="1" spcCol="1270" anchor="t" anchorCtr="0">
          <a:noAutofit/>
        </a:bodyPr>
        <a:lstStyle/>
        <a:p>
          <a:pPr marL="114300" lvl="1" indent="-114300" algn="l" defTabSz="666750">
            <a:lnSpc>
              <a:spcPct val="90000"/>
            </a:lnSpc>
            <a:spcBef>
              <a:spcPct val="0"/>
            </a:spcBef>
            <a:spcAft>
              <a:spcPct val="20000"/>
            </a:spcAft>
            <a:buChar char="•"/>
          </a:pPr>
          <a:r>
            <a:rPr lang="en-US" sz="1500" b="0" i="0" kern="1200" dirty="0">
              <a:latin typeface="Arial" panose="020B0604020202020204" pitchFamily="34" charset="0"/>
              <a:cs typeface="Arial" panose="020B0604020202020204" pitchFamily="34" charset="0"/>
            </a:rPr>
            <a:t>Chronically treated patients will develop tolerance for the sedative effects quickly</a:t>
          </a:r>
          <a:endParaRPr lang="en-US" sz="1500" kern="1200" dirty="0">
            <a:latin typeface="Arial" panose="020B0604020202020204" pitchFamily="34" charset="0"/>
            <a:cs typeface="Arial" panose="020B0604020202020204" pitchFamily="34" charset="0"/>
          </a:endParaRPr>
        </a:p>
        <a:p>
          <a:pPr marL="114300" lvl="1" indent="-114300" algn="l" defTabSz="666750">
            <a:lnSpc>
              <a:spcPct val="90000"/>
            </a:lnSpc>
            <a:spcBef>
              <a:spcPct val="0"/>
            </a:spcBef>
            <a:spcAft>
              <a:spcPct val="20000"/>
            </a:spcAft>
            <a:buChar char="•"/>
          </a:pPr>
          <a:r>
            <a:rPr lang="en-US" sz="1500" b="0" i="0" kern="1200">
              <a:latin typeface="Arial" panose="020B0604020202020204" pitchFamily="34" charset="0"/>
              <a:cs typeface="Arial" panose="020B0604020202020204" pitchFamily="34" charset="0"/>
            </a:rPr>
            <a:t>Tolerance tends not to develop for the anxiolytic and amnestic effects</a:t>
          </a:r>
          <a:endParaRPr lang="en-US" sz="1500" kern="1200">
            <a:latin typeface="Arial" panose="020B0604020202020204" pitchFamily="34" charset="0"/>
            <a:cs typeface="Arial" panose="020B0604020202020204" pitchFamily="34" charset="0"/>
          </a:endParaRPr>
        </a:p>
      </dsp:txBody>
      <dsp:txXfrm>
        <a:off x="0" y="847943"/>
        <a:ext cx="8229600" cy="491625"/>
      </dsp:txXfrm>
    </dsp:sp>
    <dsp:sp modelId="{3D7FFA6B-BBB8-9541-AEAE-0B8E86D1B1B9}">
      <dsp:nvSpPr>
        <dsp:cNvPr id="0" name=""/>
        <dsp:cNvSpPr/>
      </dsp:nvSpPr>
      <dsp:spPr>
        <a:xfrm>
          <a:off x="0" y="1339568"/>
          <a:ext cx="8229600" cy="733590"/>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b="0" i="0" kern="1200">
              <a:latin typeface="Arial" panose="020B0604020202020204" pitchFamily="34" charset="0"/>
              <a:cs typeface="Arial" panose="020B0604020202020204" pitchFamily="34" charset="0"/>
            </a:rPr>
            <a:t>Chronic benzodiazepine use can result in dependence</a:t>
          </a:r>
          <a:endParaRPr lang="en-US" sz="1900" kern="1200">
            <a:latin typeface="Arial" panose="020B0604020202020204" pitchFamily="34" charset="0"/>
            <a:cs typeface="Arial" panose="020B0604020202020204" pitchFamily="34" charset="0"/>
          </a:endParaRPr>
        </a:p>
      </dsp:txBody>
      <dsp:txXfrm>
        <a:off x="35811" y="1375379"/>
        <a:ext cx="8157978" cy="661968"/>
      </dsp:txXfrm>
    </dsp:sp>
    <dsp:sp modelId="{7DBFB63F-8B82-4A4B-8A40-0AE9A576BFCA}">
      <dsp:nvSpPr>
        <dsp:cNvPr id="0" name=""/>
        <dsp:cNvSpPr/>
      </dsp:nvSpPr>
      <dsp:spPr>
        <a:xfrm>
          <a:off x="0" y="2073158"/>
          <a:ext cx="8229600" cy="4916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1290" tIns="24130" rIns="135128" bIns="24130" numCol="1" spcCol="1270" anchor="t" anchorCtr="0">
          <a:noAutofit/>
        </a:bodyPr>
        <a:lstStyle/>
        <a:p>
          <a:pPr marL="114300" lvl="1" indent="-114300" algn="l" defTabSz="666750">
            <a:lnSpc>
              <a:spcPct val="90000"/>
            </a:lnSpc>
            <a:spcBef>
              <a:spcPct val="0"/>
            </a:spcBef>
            <a:spcAft>
              <a:spcPct val="20000"/>
            </a:spcAft>
            <a:buChar char="•"/>
          </a:pPr>
          <a:r>
            <a:rPr lang="en-US" sz="1500" b="0" i="0" kern="1200">
              <a:latin typeface="Arial" panose="020B0604020202020204" pitchFamily="34" charset="0"/>
              <a:cs typeface="Arial" panose="020B0604020202020204" pitchFamily="34" charset="0"/>
            </a:rPr>
            <a:t>Can be recognized by various psychological and physical symptoms</a:t>
          </a:r>
          <a:endParaRPr lang="en-US" sz="1500" kern="1200">
            <a:latin typeface="Arial" panose="020B0604020202020204" pitchFamily="34" charset="0"/>
            <a:cs typeface="Arial" panose="020B0604020202020204" pitchFamily="34" charset="0"/>
          </a:endParaRPr>
        </a:p>
        <a:p>
          <a:pPr marL="114300" lvl="1" indent="-114300" algn="l" defTabSz="666750">
            <a:lnSpc>
              <a:spcPct val="90000"/>
            </a:lnSpc>
            <a:spcBef>
              <a:spcPct val="0"/>
            </a:spcBef>
            <a:spcAft>
              <a:spcPct val="20000"/>
            </a:spcAft>
            <a:buChar char="•"/>
          </a:pPr>
          <a:r>
            <a:rPr lang="en-US" sz="1500" b="0" i="0" kern="1200">
              <a:latin typeface="Arial" panose="020B0604020202020204" pitchFamily="34" charset="0"/>
              <a:cs typeface="Arial" panose="020B0604020202020204" pitchFamily="34" charset="0"/>
            </a:rPr>
            <a:t>I.e., insomnia and anxiety</a:t>
          </a:r>
          <a:endParaRPr lang="en-US" sz="1500" kern="1200">
            <a:latin typeface="Arial" panose="020B0604020202020204" pitchFamily="34" charset="0"/>
            <a:cs typeface="Arial" panose="020B0604020202020204" pitchFamily="34" charset="0"/>
          </a:endParaRPr>
        </a:p>
      </dsp:txBody>
      <dsp:txXfrm>
        <a:off x="0" y="2073158"/>
        <a:ext cx="8229600" cy="491625"/>
      </dsp:txXfrm>
    </dsp:sp>
    <dsp:sp modelId="{A75B0801-567B-744D-B56D-2284B866BE07}">
      <dsp:nvSpPr>
        <dsp:cNvPr id="0" name=""/>
        <dsp:cNvSpPr/>
      </dsp:nvSpPr>
      <dsp:spPr>
        <a:xfrm>
          <a:off x="0" y="2564783"/>
          <a:ext cx="8229600" cy="733590"/>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b="0" i="0" kern="1200">
              <a:latin typeface="Arial" panose="020B0604020202020204" pitchFamily="34" charset="0"/>
              <a:cs typeface="Arial" panose="020B0604020202020204" pitchFamily="34" charset="0"/>
            </a:rPr>
            <a:t>Important to remember that physical dependence can be present without tolerance and tolerance can be present without physical dependence</a:t>
          </a:r>
          <a:endParaRPr lang="en-US" sz="1900" kern="1200">
            <a:latin typeface="Arial" panose="020B0604020202020204" pitchFamily="34" charset="0"/>
            <a:cs typeface="Arial" panose="020B0604020202020204" pitchFamily="34" charset="0"/>
          </a:endParaRPr>
        </a:p>
      </dsp:txBody>
      <dsp:txXfrm>
        <a:off x="35811" y="2600594"/>
        <a:ext cx="8157978" cy="661968"/>
      </dsp:txXfrm>
    </dsp:sp>
    <dsp:sp modelId="{23706546-197C-4B43-AE32-6FC0D3B0B4B7}">
      <dsp:nvSpPr>
        <dsp:cNvPr id="0" name=""/>
        <dsp:cNvSpPr/>
      </dsp:nvSpPr>
      <dsp:spPr>
        <a:xfrm>
          <a:off x="0" y="3298373"/>
          <a:ext cx="8229600" cy="3146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1290" tIns="24130" rIns="135128" bIns="24130" numCol="1" spcCol="1270" anchor="t" anchorCtr="0">
          <a:noAutofit/>
        </a:bodyPr>
        <a:lstStyle/>
        <a:p>
          <a:pPr marL="114300" lvl="1" indent="-114300" algn="l" defTabSz="666750">
            <a:lnSpc>
              <a:spcPct val="90000"/>
            </a:lnSpc>
            <a:spcBef>
              <a:spcPct val="0"/>
            </a:spcBef>
            <a:spcAft>
              <a:spcPct val="20000"/>
            </a:spcAft>
            <a:buChar char="•"/>
          </a:pPr>
          <a:r>
            <a:rPr lang="en-US" sz="1500" b="0" i="0" kern="1200">
              <a:latin typeface="Arial" panose="020B0604020202020204" pitchFamily="34" charset="0"/>
              <a:cs typeface="Arial" panose="020B0604020202020204" pitchFamily="34" charset="0"/>
            </a:rPr>
            <a:t>Need to understand where NM is on this spectrum</a:t>
          </a:r>
          <a:endParaRPr lang="en-US" sz="1500" kern="1200">
            <a:latin typeface="Arial" panose="020B0604020202020204" pitchFamily="34" charset="0"/>
            <a:cs typeface="Arial" panose="020B0604020202020204" pitchFamily="34" charset="0"/>
          </a:endParaRPr>
        </a:p>
      </dsp:txBody>
      <dsp:txXfrm>
        <a:off x="0" y="3298373"/>
        <a:ext cx="8229600" cy="31464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BEEC6B9-88BF-3342-2F96-3F8BFA3E25F9}"/>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JM" dirty="0">
              <a:latin typeface="Arial" panose="020B0604020202020204" pitchFamily="34" charset="0"/>
            </a:endParaRPr>
          </a:p>
        </p:txBody>
      </p:sp>
      <p:sp>
        <p:nvSpPr>
          <p:cNvPr id="4" name="Footer Placeholder 3">
            <a:extLst>
              <a:ext uri="{FF2B5EF4-FFF2-40B4-BE49-F238E27FC236}">
                <a16:creationId xmlns:a16="http://schemas.microsoft.com/office/drawing/2014/main" id="{29AAEE12-6BA2-47C6-5824-25BF62795AFE}"/>
              </a:ext>
            </a:extLst>
          </p:cNvPr>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JM" dirty="0">
              <a:latin typeface="Arial" panose="020B0604020202020204" pitchFamily="34" charset="0"/>
            </a:endParaRPr>
          </a:p>
        </p:txBody>
      </p:sp>
      <p:sp>
        <p:nvSpPr>
          <p:cNvPr id="5" name="Slide Number Placeholder 4">
            <a:extLst>
              <a:ext uri="{FF2B5EF4-FFF2-40B4-BE49-F238E27FC236}">
                <a16:creationId xmlns:a16="http://schemas.microsoft.com/office/drawing/2014/main" id="{75616B50-1BDC-A8A7-44D2-1B0A79E267BA}"/>
              </a:ext>
            </a:extLst>
          </p:cNvPr>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eaLnBrk="1" fontAlgn="auto" hangingPunct="1">
              <a:spcBef>
                <a:spcPts val="0"/>
              </a:spcBef>
              <a:spcAft>
                <a:spcPts val="0"/>
              </a:spcAft>
              <a:defRPr sz="1200" smtClean="0">
                <a:latin typeface="+mn-lt"/>
              </a:defRPr>
            </a:lvl1pPr>
          </a:lstStyle>
          <a:p>
            <a:pPr>
              <a:defRPr/>
            </a:pPr>
            <a:fld id="{C0E70AA6-1ED7-584B-93E4-62130D386B81}" type="slidenum">
              <a:rPr lang="en-JM">
                <a:latin typeface="Arial" panose="020B0604020202020204" pitchFamily="34" charset="0"/>
              </a:rPr>
              <a:pPr>
                <a:defRPr/>
              </a:pPr>
              <a:t>‹#›</a:t>
            </a:fld>
            <a:endParaRPr lang="en-JM" dirty="0">
              <a:latin typeface="Arial" panose="020B0604020202020204" pitchFamily="34" charset="0"/>
            </a:endParaRP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CCB4D38-93C4-6B65-99E9-096D0B68908E}"/>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b="0" i="0">
                <a:latin typeface="Arial" panose="020B0604020202020204" pitchFamily="34" charset="0"/>
              </a:defRPr>
            </a:lvl1pPr>
          </a:lstStyle>
          <a:p>
            <a:pPr>
              <a:defRPr/>
            </a:pPr>
            <a:endParaRPr lang="en-JM" dirty="0"/>
          </a:p>
        </p:txBody>
      </p:sp>
      <p:sp>
        <p:nvSpPr>
          <p:cNvPr id="3" name="Date Placeholder 2">
            <a:extLst>
              <a:ext uri="{FF2B5EF4-FFF2-40B4-BE49-F238E27FC236}">
                <a16:creationId xmlns:a16="http://schemas.microsoft.com/office/drawing/2014/main" id="{BBEF934E-8655-66A9-C070-342C1EC128F1}"/>
              </a:ext>
            </a:extLst>
          </p:cNvPr>
          <p:cNvSpPr>
            <a:spLocks noGrp="1"/>
          </p:cNvSpPr>
          <p:nvPr>
            <p:ph type="dt" idx="1"/>
          </p:nvPr>
        </p:nvSpPr>
        <p:spPr>
          <a:xfrm>
            <a:off x="3884613" y="0"/>
            <a:ext cx="2971800" cy="457200"/>
          </a:xfrm>
          <a:prstGeom prst="rect">
            <a:avLst/>
          </a:prstGeom>
        </p:spPr>
        <p:txBody>
          <a:bodyPr vert="horz" lIns="91440" tIns="45720" rIns="91440" bIns="45720" rtlCol="0"/>
          <a:lstStyle>
            <a:lvl1pPr algn="r" eaLnBrk="1" fontAlgn="auto" hangingPunct="1">
              <a:spcBef>
                <a:spcPts val="0"/>
              </a:spcBef>
              <a:spcAft>
                <a:spcPts val="0"/>
              </a:spcAft>
              <a:defRPr sz="1200" b="0" i="0" smtClean="0">
                <a:latin typeface="Arial" panose="020B0604020202020204" pitchFamily="34" charset="0"/>
              </a:defRPr>
            </a:lvl1pPr>
          </a:lstStyle>
          <a:p>
            <a:pPr>
              <a:defRPr/>
            </a:pPr>
            <a:fld id="{30857ACD-7238-4E4C-BEB5-30F89A94D070}" type="datetimeFigureOut">
              <a:rPr lang="en-JM" smtClean="0"/>
              <a:pPr>
                <a:defRPr/>
              </a:pPr>
              <a:t>03/05/2023</a:t>
            </a:fld>
            <a:endParaRPr lang="en-JM" dirty="0"/>
          </a:p>
        </p:txBody>
      </p:sp>
      <p:sp>
        <p:nvSpPr>
          <p:cNvPr id="4" name="Slide Image Placeholder 3">
            <a:extLst>
              <a:ext uri="{FF2B5EF4-FFF2-40B4-BE49-F238E27FC236}">
                <a16:creationId xmlns:a16="http://schemas.microsoft.com/office/drawing/2014/main" id="{F22852D5-C84C-4E77-29EA-28BD3BE46A12}"/>
              </a:ext>
            </a:extLst>
          </p:cNvPr>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JM" noProof="0" dirty="0"/>
          </a:p>
        </p:txBody>
      </p:sp>
      <p:sp>
        <p:nvSpPr>
          <p:cNvPr id="5" name="Notes Placeholder 4">
            <a:extLst>
              <a:ext uri="{FF2B5EF4-FFF2-40B4-BE49-F238E27FC236}">
                <a16:creationId xmlns:a16="http://schemas.microsoft.com/office/drawing/2014/main" id="{03437173-E06D-1222-9911-C2D355EEE94C}"/>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JM" noProof="0" dirty="0"/>
          </a:p>
        </p:txBody>
      </p:sp>
      <p:sp>
        <p:nvSpPr>
          <p:cNvPr id="6" name="Footer Placeholder 5">
            <a:extLst>
              <a:ext uri="{FF2B5EF4-FFF2-40B4-BE49-F238E27FC236}">
                <a16:creationId xmlns:a16="http://schemas.microsoft.com/office/drawing/2014/main" id="{D16C7A87-AD26-0DBB-BBEF-D6119DEC169B}"/>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b="0" i="0">
                <a:latin typeface="Arial" panose="020B0604020202020204" pitchFamily="34" charset="0"/>
              </a:defRPr>
            </a:lvl1pPr>
          </a:lstStyle>
          <a:p>
            <a:pPr>
              <a:defRPr/>
            </a:pPr>
            <a:endParaRPr lang="en-JM" dirty="0"/>
          </a:p>
        </p:txBody>
      </p:sp>
      <p:sp>
        <p:nvSpPr>
          <p:cNvPr id="7" name="Slide Number Placeholder 6">
            <a:extLst>
              <a:ext uri="{FF2B5EF4-FFF2-40B4-BE49-F238E27FC236}">
                <a16:creationId xmlns:a16="http://schemas.microsoft.com/office/drawing/2014/main" id="{C58BEDC4-88A4-765E-AA03-11D75A050BED}"/>
              </a:ext>
            </a:extLst>
          </p:cNvPr>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eaLnBrk="1" fontAlgn="auto" hangingPunct="1">
              <a:spcBef>
                <a:spcPts val="0"/>
              </a:spcBef>
              <a:spcAft>
                <a:spcPts val="0"/>
              </a:spcAft>
              <a:defRPr sz="1200" b="0" i="0" smtClean="0">
                <a:latin typeface="Arial" panose="020B0604020202020204" pitchFamily="34" charset="0"/>
              </a:defRPr>
            </a:lvl1pPr>
          </a:lstStyle>
          <a:p>
            <a:pPr>
              <a:defRPr/>
            </a:pPr>
            <a:fld id="{304A9C3B-22FB-7C45-8DDC-121FC13232BE}" type="slidenum">
              <a:rPr lang="en-JM" smtClean="0"/>
              <a:pPr>
                <a:defRPr/>
              </a:pPr>
              <a:t>‹#›</a:t>
            </a:fld>
            <a:endParaRPr lang="en-JM" dirty="0"/>
          </a:p>
        </p:txBody>
      </p:sp>
    </p:spTree>
  </p:cSld>
  <p:clrMap bg1="lt1" tx1="dk1" bg2="lt2" tx2="dk2" accent1="accent1" accent2="accent2" accent3="accent3" accent4="accent4" accent5="accent5" accent6="accent6" hlink="hlink" folHlink="folHlink"/>
  <p:hf hdr="0" ftr="0" dt="0"/>
  <p:notesStyle>
    <a:lvl1pPr algn="l" rtl="0" fontAlgn="base">
      <a:spcBef>
        <a:spcPct val="30000"/>
      </a:spcBef>
      <a:spcAft>
        <a:spcPct val="0"/>
      </a:spcAft>
      <a:defRPr sz="1200" b="0" i="0" kern="1200">
        <a:solidFill>
          <a:schemeClr val="tx1"/>
        </a:solidFill>
        <a:latin typeface="Arial" panose="020B0604020202020204" pitchFamily="34" charset="0"/>
        <a:ea typeface="+mn-ea"/>
        <a:cs typeface="+mn-cs"/>
      </a:defRPr>
    </a:lvl1pPr>
    <a:lvl2pPr marL="457200" algn="l" rtl="0" fontAlgn="base">
      <a:spcBef>
        <a:spcPct val="30000"/>
      </a:spcBef>
      <a:spcAft>
        <a:spcPct val="0"/>
      </a:spcAft>
      <a:defRPr sz="1200" b="0" i="0" kern="1200">
        <a:solidFill>
          <a:schemeClr val="tx1"/>
        </a:solidFill>
        <a:latin typeface="Arial" panose="020B0604020202020204" pitchFamily="34" charset="0"/>
        <a:ea typeface="+mn-ea"/>
        <a:cs typeface="+mn-cs"/>
      </a:defRPr>
    </a:lvl2pPr>
    <a:lvl3pPr marL="914400" algn="l" rtl="0" fontAlgn="base">
      <a:spcBef>
        <a:spcPct val="30000"/>
      </a:spcBef>
      <a:spcAft>
        <a:spcPct val="0"/>
      </a:spcAft>
      <a:defRPr sz="1200" b="0" i="0" kern="1200">
        <a:solidFill>
          <a:schemeClr val="tx1"/>
        </a:solidFill>
        <a:latin typeface="Arial" panose="020B0604020202020204" pitchFamily="34" charset="0"/>
        <a:ea typeface="+mn-ea"/>
        <a:cs typeface="+mn-cs"/>
      </a:defRPr>
    </a:lvl3pPr>
    <a:lvl4pPr marL="1371600" algn="l" rtl="0" fontAlgn="base">
      <a:spcBef>
        <a:spcPct val="30000"/>
      </a:spcBef>
      <a:spcAft>
        <a:spcPct val="0"/>
      </a:spcAft>
      <a:defRPr sz="1200" b="0" i="0" kern="1200">
        <a:solidFill>
          <a:schemeClr val="tx1"/>
        </a:solidFill>
        <a:latin typeface="Arial" panose="020B0604020202020204" pitchFamily="34" charset="0"/>
        <a:ea typeface="+mn-ea"/>
        <a:cs typeface="+mn-cs"/>
      </a:defRPr>
    </a:lvl4pPr>
    <a:lvl5pPr marL="1828800" algn="l" rtl="0" fontAlgn="base">
      <a:spcBef>
        <a:spcPct val="30000"/>
      </a:spcBef>
      <a:spcAft>
        <a:spcPct val="0"/>
      </a:spcAft>
      <a:defRPr sz="1200" b="0" i="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Slide Image Placeholder 1">
            <a:extLst>
              <a:ext uri="{FF2B5EF4-FFF2-40B4-BE49-F238E27FC236}">
                <a16:creationId xmlns:a16="http://schemas.microsoft.com/office/drawing/2014/main" id="{BDC3A7E6-33D3-ECC3-A958-55EDD15D726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85A55C8F-0C92-4EE9-83CD-6162DCA12924}"/>
              </a:ext>
            </a:extLst>
          </p:cNvPr>
          <p:cNvSpPr>
            <a:spLocks noGrp="1"/>
          </p:cNvSpPr>
          <p:nvPr>
            <p:ph type="body" idx="1"/>
          </p:nvPr>
        </p:nvSpPr>
        <p:spPr/>
        <p:txBody>
          <a:bodyPr>
            <a:normAutofit lnSpcReduction="10000"/>
          </a:bodyPr>
          <a:lstStyle/>
          <a:p>
            <a:pPr fontAlgn="auto">
              <a:spcBef>
                <a:spcPts val="0"/>
              </a:spcBef>
              <a:spcAft>
                <a:spcPts val="0"/>
              </a:spcAft>
              <a:defRPr/>
            </a:pPr>
            <a:r>
              <a:rPr lang="en-US" sz="1800" dirty="0">
                <a:solidFill>
                  <a:srgbClr val="000000"/>
                </a:solidFill>
                <a:latin typeface="Arial" panose="020B0604020202020204" pitchFamily="34" charset="0"/>
              </a:rPr>
              <a:t>To understand benzodiazepines, we must first understand how they work in the body. Strap on your seatbelts as we travel back to our college pharmacology. Here’s graphic depiction of the GABA receptor. As you can see from the graphic it is a pentametric membrane glycoprotein which has 15 known subunits. Drug binding to the GABA receptor activates chloride channels. This activation maintains neuronal plasma membranes at resting potential thereby inhibiting action potential generation. The GABA receptor and more specifically the GABA A receptor is important in understanding mechanism of action for ethanol, barbiturates, and benzodiazepines as it is the binding site of all 3.</a:t>
            </a:r>
            <a:endParaRPr lang="en-US" dirty="0"/>
          </a:p>
        </p:txBody>
      </p:sp>
      <p:sp>
        <p:nvSpPr>
          <p:cNvPr id="45059" name="Slide Number Placeholder 3">
            <a:extLst>
              <a:ext uri="{FF2B5EF4-FFF2-40B4-BE49-F238E27FC236}">
                <a16:creationId xmlns:a16="http://schemas.microsoft.com/office/drawing/2014/main" id="{11EB5561-0420-DCF6-E7E0-AFA9F3600A7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Lucida Sans" panose="020B0602030504020204" pitchFamily="34" charset="77"/>
              </a:defRPr>
            </a:lvl1pPr>
            <a:lvl2pPr marL="742950" indent="-285750">
              <a:defRPr>
                <a:solidFill>
                  <a:schemeClr val="tx1"/>
                </a:solidFill>
                <a:latin typeface="Lucida Sans" panose="020B0602030504020204" pitchFamily="34" charset="77"/>
              </a:defRPr>
            </a:lvl2pPr>
            <a:lvl3pPr marL="1143000" indent="-228600">
              <a:defRPr>
                <a:solidFill>
                  <a:schemeClr val="tx1"/>
                </a:solidFill>
                <a:latin typeface="Lucida Sans" panose="020B0602030504020204" pitchFamily="34" charset="77"/>
              </a:defRPr>
            </a:lvl3pPr>
            <a:lvl4pPr marL="1600200" indent="-228600">
              <a:defRPr>
                <a:solidFill>
                  <a:schemeClr val="tx1"/>
                </a:solidFill>
                <a:latin typeface="Lucida Sans" panose="020B0602030504020204" pitchFamily="34" charset="77"/>
              </a:defRPr>
            </a:lvl4pPr>
            <a:lvl5pPr marL="2057400" indent="-228600">
              <a:defRPr>
                <a:solidFill>
                  <a:schemeClr val="tx1"/>
                </a:solidFill>
                <a:latin typeface="Lucida Sans" panose="020B0602030504020204" pitchFamily="34" charset="77"/>
              </a:defRPr>
            </a:lvl5pPr>
            <a:lvl6pPr marL="2514600" indent="-228600" fontAlgn="base">
              <a:spcBef>
                <a:spcPct val="0"/>
              </a:spcBef>
              <a:spcAft>
                <a:spcPct val="0"/>
              </a:spcAft>
              <a:defRPr>
                <a:solidFill>
                  <a:schemeClr val="tx1"/>
                </a:solidFill>
                <a:latin typeface="Lucida Sans" panose="020B0602030504020204" pitchFamily="34" charset="77"/>
              </a:defRPr>
            </a:lvl6pPr>
            <a:lvl7pPr marL="2971800" indent="-228600" fontAlgn="base">
              <a:spcBef>
                <a:spcPct val="0"/>
              </a:spcBef>
              <a:spcAft>
                <a:spcPct val="0"/>
              </a:spcAft>
              <a:defRPr>
                <a:solidFill>
                  <a:schemeClr val="tx1"/>
                </a:solidFill>
                <a:latin typeface="Lucida Sans" panose="020B0602030504020204" pitchFamily="34" charset="77"/>
              </a:defRPr>
            </a:lvl7pPr>
            <a:lvl8pPr marL="3429000" indent="-228600" fontAlgn="base">
              <a:spcBef>
                <a:spcPct val="0"/>
              </a:spcBef>
              <a:spcAft>
                <a:spcPct val="0"/>
              </a:spcAft>
              <a:defRPr>
                <a:solidFill>
                  <a:schemeClr val="tx1"/>
                </a:solidFill>
                <a:latin typeface="Lucida Sans" panose="020B0602030504020204" pitchFamily="34" charset="77"/>
              </a:defRPr>
            </a:lvl8pPr>
            <a:lvl9pPr marL="3886200" indent="-228600" fontAlgn="base">
              <a:spcBef>
                <a:spcPct val="0"/>
              </a:spcBef>
              <a:spcAft>
                <a:spcPct val="0"/>
              </a:spcAft>
              <a:defRPr>
                <a:solidFill>
                  <a:schemeClr val="tx1"/>
                </a:solidFill>
                <a:latin typeface="Lucida Sans" panose="020B0602030504020204" pitchFamily="34" charset="77"/>
              </a:defRPr>
            </a:lvl9pPr>
          </a:lstStyle>
          <a:p>
            <a:pPr fontAlgn="base">
              <a:spcBef>
                <a:spcPct val="0"/>
              </a:spcBef>
              <a:spcAft>
                <a:spcPct val="0"/>
              </a:spcAft>
            </a:pPr>
            <a:fld id="{650908A9-44C9-F941-AFB4-F7808FDA980E}" type="slidenum">
              <a:rPr lang="en-JM" altLang="en-US">
                <a:latin typeface="Arial" panose="020B0604020202020204" pitchFamily="34" charset="0"/>
              </a:rPr>
              <a:pPr fontAlgn="base">
                <a:spcBef>
                  <a:spcPct val="0"/>
                </a:spcBef>
                <a:spcAft>
                  <a:spcPct val="0"/>
                </a:spcAft>
              </a:pPr>
              <a:t>4</a:t>
            </a:fld>
            <a:endParaRPr lang="en-JM" altLang="en-US" dirty="0">
              <a:latin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Slide Image Placeholder 1">
            <a:extLst>
              <a:ext uri="{FF2B5EF4-FFF2-40B4-BE49-F238E27FC236}">
                <a16:creationId xmlns:a16="http://schemas.microsoft.com/office/drawing/2014/main" id="{C2517AE4-7B1C-6337-DD87-569B61E7061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4" name="Notes Placeholder 2">
            <a:extLst>
              <a:ext uri="{FF2B5EF4-FFF2-40B4-BE49-F238E27FC236}">
                <a16:creationId xmlns:a16="http://schemas.microsoft.com/office/drawing/2014/main" id="{44FCC562-C39A-D5F2-A69A-31F7FA0491D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sz="1800">
                <a:solidFill>
                  <a:srgbClr val="000000"/>
                </a:solidFill>
                <a:latin typeface="Arial" panose="020B0604020202020204" pitchFamily="34" charset="0"/>
              </a:rPr>
              <a:t>As was mentioned earlier in the presentation, benzodiazepines are used for a variety of indications. They are most frequently prescribed for anxiety and insomia. They are also indicated for muscle relaxation due to spasticity, seizures, anesthesia, panic disorders, and alcohol withdrawal. Non-FDA approved indication for use</a:t>
            </a:r>
            <a:endParaRPr lang="en-US" altLang="en-US">
              <a:solidFill>
                <a:srgbClr val="000000"/>
              </a:solidFill>
            </a:endParaRPr>
          </a:p>
          <a:p>
            <a:pPr>
              <a:spcBef>
                <a:spcPct val="0"/>
              </a:spcBef>
            </a:pPr>
            <a:r>
              <a:rPr lang="en-US" altLang="en-US" sz="1800">
                <a:solidFill>
                  <a:srgbClr val="000000"/>
                </a:solidFill>
                <a:latin typeface="Arial" panose="020B0604020202020204" pitchFamily="34" charset="0"/>
              </a:rPr>
              <a:t>Adobe Stock # 209269490</a:t>
            </a:r>
            <a:endParaRPr lang="en-US" altLang="en-US">
              <a:solidFill>
                <a:srgbClr val="000000"/>
              </a:solidFill>
            </a:endParaRPr>
          </a:p>
          <a:p>
            <a:pPr>
              <a:spcBef>
                <a:spcPct val="0"/>
              </a:spcBef>
            </a:pPr>
            <a:br>
              <a:rPr lang="en-US" altLang="en-US"/>
            </a:br>
            <a:br>
              <a:rPr lang="en-US" altLang="en-US"/>
            </a:br>
            <a:endParaRPr lang="en-US" altLang="en-US"/>
          </a:p>
        </p:txBody>
      </p:sp>
      <p:sp>
        <p:nvSpPr>
          <p:cNvPr id="64515" name="Slide Number Placeholder 3">
            <a:extLst>
              <a:ext uri="{FF2B5EF4-FFF2-40B4-BE49-F238E27FC236}">
                <a16:creationId xmlns:a16="http://schemas.microsoft.com/office/drawing/2014/main" id="{0B3D2996-6E1C-6986-00E1-15805B70CB2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Lucida Sans" panose="020B0602030504020204" pitchFamily="34" charset="77"/>
              </a:defRPr>
            </a:lvl1pPr>
            <a:lvl2pPr marL="742950" indent="-285750">
              <a:defRPr>
                <a:solidFill>
                  <a:schemeClr val="tx1"/>
                </a:solidFill>
                <a:latin typeface="Lucida Sans" panose="020B0602030504020204" pitchFamily="34" charset="77"/>
              </a:defRPr>
            </a:lvl2pPr>
            <a:lvl3pPr marL="1143000" indent="-228600">
              <a:defRPr>
                <a:solidFill>
                  <a:schemeClr val="tx1"/>
                </a:solidFill>
                <a:latin typeface="Lucida Sans" panose="020B0602030504020204" pitchFamily="34" charset="77"/>
              </a:defRPr>
            </a:lvl3pPr>
            <a:lvl4pPr marL="1600200" indent="-228600">
              <a:defRPr>
                <a:solidFill>
                  <a:schemeClr val="tx1"/>
                </a:solidFill>
                <a:latin typeface="Lucida Sans" panose="020B0602030504020204" pitchFamily="34" charset="77"/>
              </a:defRPr>
            </a:lvl4pPr>
            <a:lvl5pPr marL="2057400" indent="-228600">
              <a:defRPr>
                <a:solidFill>
                  <a:schemeClr val="tx1"/>
                </a:solidFill>
                <a:latin typeface="Lucida Sans" panose="020B0602030504020204" pitchFamily="34" charset="77"/>
              </a:defRPr>
            </a:lvl5pPr>
            <a:lvl6pPr marL="2514600" indent="-228600" fontAlgn="base">
              <a:spcBef>
                <a:spcPct val="0"/>
              </a:spcBef>
              <a:spcAft>
                <a:spcPct val="0"/>
              </a:spcAft>
              <a:defRPr>
                <a:solidFill>
                  <a:schemeClr val="tx1"/>
                </a:solidFill>
                <a:latin typeface="Lucida Sans" panose="020B0602030504020204" pitchFamily="34" charset="77"/>
              </a:defRPr>
            </a:lvl6pPr>
            <a:lvl7pPr marL="2971800" indent="-228600" fontAlgn="base">
              <a:spcBef>
                <a:spcPct val="0"/>
              </a:spcBef>
              <a:spcAft>
                <a:spcPct val="0"/>
              </a:spcAft>
              <a:defRPr>
                <a:solidFill>
                  <a:schemeClr val="tx1"/>
                </a:solidFill>
                <a:latin typeface="Lucida Sans" panose="020B0602030504020204" pitchFamily="34" charset="77"/>
              </a:defRPr>
            </a:lvl7pPr>
            <a:lvl8pPr marL="3429000" indent="-228600" fontAlgn="base">
              <a:spcBef>
                <a:spcPct val="0"/>
              </a:spcBef>
              <a:spcAft>
                <a:spcPct val="0"/>
              </a:spcAft>
              <a:defRPr>
                <a:solidFill>
                  <a:schemeClr val="tx1"/>
                </a:solidFill>
                <a:latin typeface="Lucida Sans" panose="020B0602030504020204" pitchFamily="34" charset="77"/>
              </a:defRPr>
            </a:lvl8pPr>
            <a:lvl9pPr marL="3886200" indent="-228600" fontAlgn="base">
              <a:spcBef>
                <a:spcPct val="0"/>
              </a:spcBef>
              <a:spcAft>
                <a:spcPct val="0"/>
              </a:spcAft>
              <a:defRPr>
                <a:solidFill>
                  <a:schemeClr val="tx1"/>
                </a:solidFill>
                <a:latin typeface="Lucida Sans" panose="020B0602030504020204" pitchFamily="34" charset="77"/>
              </a:defRPr>
            </a:lvl9pPr>
          </a:lstStyle>
          <a:p>
            <a:pPr fontAlgn="base">
              <a:spcBef>
                <a:spcPct val="0"/>
              </a:spcBef>
              <a:spcAft>
                <a:spcPct val="0"/>
              </a:spcAft>
            </a:pPr>
            <a:fld id="{5621BCED-BEE8-3A4A-9D3B-0D542E277CF2}" type="slidenum">
              <a:rPr lang="en-JM" altLang="en-US">
                <a:latin typeface="Arial" panose="020B0604020202020204" pitchFamily="34" charset="0"/>
              </a:rPr>
              <a:pPr fontAlgn="base">
                <a:spcBef>
                  <a:spcPct val="0"/>
                </a:spcBef>
                <a:spcAft>
                  <a:spcPct val="0"/>
                </a:spcAft>
              </a:pPr>
              <a:t>14</a:t>
            </a:fld>
            <a:endParaRPr lang="en-JM" altLang="en-US" dirty="0">
              <a:latin typeface="Arial" panose="020B060402020202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Slide Image Placeholder 1">
            <a:extLst>
              <a:ext uri="{FF2B5EF4-FFF2-40B4-BE49-F238E27FC236}">
                <a16:creationId xmlns:a16="http://schemas.microsoft.com/office/drawing/2014/main" id="{8C074FD9-A271-78F9-38F4-A65C60C56EB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C4DBE7A0-3067-EFE9-9C35-74B15451A173}"/>
              </a:ext>
            </a:extLst>
          </p:cNvPr>
          <p:cNvSpPr>
            <a:spLocks noGrp="1"/>
          </p:cNvSpPr>
          <p:nvPr>
            <p:ph type="body" idx="1"/>
          </p:nvPr>
        </p:nvSpPr>
        <p:spPr/>
        <p:txBody>
          <a:bodyPr>
            <a:normAutofit fontScale="85000" lnSpcReduction="10000"/>
          </a:bodyPr>
          <a:lstStyle/>
          <a:p>
            <a:pPr fontAlgn="auto">
              <a:spcBef>
                <a:spcPts val="0"/>
              </a:spcBef>
              <a:spcAft>
                <a:spcPts val="0"/>
              </a:spcAft>
              <a:defRPr/>
            </a:pPr>
            <a:r>
              <a:rPr lang="en-US" sz="1800" dirty="0">
                <a:solidFill>
                  <a:srgbClr val="000000"/>
                </a:solidFill>
                <a:latin typeface="Arial" panose="020B0604020202020204" pitchFamily="34" charset="0"/>
              </a:rPr>
              <a:t>As we all are aware, benzodiazepines like many other prescription medications are used for “off-label” indication. Non-FDA approved indications for use include sleep disorders, Tourette’s Syndrome, Delirium, Delirium Tremens, and Akathisia. As a refresher for those how may not remember the definition of akathisia, akathisia is a neuropsychiatric disorder that occurs as an adverse effect of medication and manifests as psychomotor restlessness. Akathisia has been linked most frequently to antipsychotic medications ,although it has been noted with other drug classes such as calcium channel blockers, anti-emetics, and cocaine. Akathisia is most frequently seen with first generation antipsychotics. Although benzodiazepines can be used off label for akathisia, they have reported to cause akathisia in some patients. </a:t>
            </a:r>
            <a:endParaRPr lang="en-US" dirty="0">
              <a:solidFill>
                <a:srgbClr val="000000"/>
              </a:solidFill>
            </a:endParaRPr>
          </a:p>
          <a:p>
            <a:pPr fontAlgn="auto">
              <a:spcBef>
                <a:spcPts val="0"/>
              </a:spcBef>
              <a:spcAft>
                <a:spcPts val="0"/>
              </a:spcAft>
              <a:defRPr/>
            </a:pPr>
            <a:r>
              <a:rPr lang="en-US" sz="1800" dirty="0">
                <a:solidFill>
                  <a:srgbClr val="000000"/>
                </a:solidFill>
                <a:latin typeface="Arial" panose="020B0604020202020204" pitchFamily="34" charset="0"/>
              </a:rPr>
              <a:t>Adobe Stock #: 275079832</a:t>
            </a:r>
            <a:endParaRPr lang="en-US" dirty="0">
              <a:solidFill>
                <a:srgbClr val="000000"/>
              </a:solidFill>
            </a:endParaRPr>
          </a:p>
          <a:p>
            <a:pPr fontAlgn="auto">
              <a:spcBef>
                <a:spcPts val="0"/>
              </a:spcBef>
              <a:spcAft>
                <a:spcPts val="0"/>
              </a:spcAft>
              <a:defRPr/>
            </a:pPr>
            <a:br>
              <a:rPr lang="en-US" dirty="0"/>
            </a:br>
            <a:br>
              <a:rPr lang="en-US" dirty="0"/>
            </a:br>
            <a:endParaRPr lang="en-US" dirty="0"/>
          </a:p>
        </p:txBody>
      </p:sp>
      <p:sp>
        <p:nvSpPr>
          <p:cNvPr id="66563" name="Slide Number Placeholder 3">
            <a:extLst>
              <a:ext uri="{FF2B5EF4-FFF2-40B4-BE49-F238E27FC236}">
                <a16:creationId xmlns:a16="http://schemas.microsoft.com/office/drawing/2014/main" id="{CC2EF5FD-627A-04A1-4C54-66DEE01CFA6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Lucida Sans" panose="020B0602030504020204" pitchFamily="34" charset="77"/>
              </a:defRPr>
            </a:lvl1pPr>
            <a:lvl2pPr marL="742950" indent="-285750">
              <a:defRPr>
                <a:solidFill>
                  <a:schemeClr val="tx1"/>
                </a:solidFill>
                <a:latin typeface="Lucida Sans" panose="020B0602030504020204" pitchFamily="34" charset="77"/>
              </a:defRPr>
            </a:lvl2pPr>
            <a:lvl3pPr marL="1143000" indent="-228600">
              <a:defRPr>
                <a:solidFill>
                  <a:schemeClr val="tx1"/>
                </a:solidFill>
                <a:latin typeface="Lucida Sans" panose="020B0602030504020204" pitchFamily="34" charset="77"/>
              </a:defRPr>
            </a:lvl3pPr>
            <a:lvl4pPr marL="1600200" indent="-228600">
              <a:defRPr>
                <a:solidFill>
                  <a:schemeClr val="tx1"/>
                </a:solidFill>
                <a:latin typeface="Lucida Sans" panose="020B0602030504020204" pitchFamily="34" charset="77"/>
              </a:defRPr>
            </a:lvl4pPr>
            <a:lvl5pPr marL="2057400" indent="-228600">
              <a:defRPr>
                <a:solidFill>
                  <a:schemeClr val="tx1"/>
                </a:solidFill>
                <a:latin typeface="Lucida Sans" panose="020B0602030504020204" pitchFamily="34" charset="77"/>
              </a:defRPr>
            </a:lvl5pPr>
            <a:lvl6pPr marL="2514600" indent="-228600" fontAlgn="base">
              <a:spcBef>
                <a:spcPct val="0"/>
              </a:spcBef>
              <a:spcAft>
                <a:spcPct val="0"/>
              </a:spcAft>
              <a:defRPr>
                <a:solidFill>
                  <a:schemeClr val="tx1"/>
                </a:solidFill>
                <a:latin typeface="Lucida Sans" panose="020B0602030504020204" pitchFamily="34" charset="77"/>
              </a:defRPr>
            </a:lvl6pPr>
            <a:lvl7pPr marL="2971800" indent="-228600" fontAlgn="base">
              <a:spcBef>
                <a:spcPct val="0"/>
              </a:spcBef>
              <a:spcAft>
                <a:spcPct val="0"/>
              </a:spcAft>
              <a:defRPr>
                <a:solidFill>
                  <a:schemeClr val="tx1"/>
                </a:solidFill>
                <a:latin typeface="Lucida Sans" panose="020B0602030504020204" pitchFamily="34" charset="77"/>
              </a:defRPr>
            </a:lvl7pPr>
            <a:lvl8pPr marL="3429000" indent="-228600" fontAlgn="base">
              <a:spcBef>
                <a:spcPct val="0"/>
              </a:spcBef>
              <a:spcAft>
                <a:spcPct val="0"/>
              </a:spcAft>
              <a:defRPr>
                <a:solidFill>
                  <a:schemeClr val="tx1"/>
                </a:solidFill>
                <a:latin typeface="Lucida Sans" panose="020B0602030504020204" pitchFamily="34" charset="77"/>
              </a:defRPr>
            </a:lvl8pPr>
            <a:lvl9pPr marL="3886200" indent="-228600" fontAlgn="base">
              <a:spcBef>
                <a:spcPct val="0"/>
              </a:spcBef>
              <a:spcAft>
                <a:spcPct val="0"/>
              </a:spcAft>
              <a:defRPr>
                <a:solidFill>
                  <a:schemeClr val="tx1"/>
                </a:solidFill>
                <a:latin typeface="Lucida Sans" panose="020B0602030504020204" pitchFamily="34" charset="77"/>
              </a:defRPr>
            </a:lvl9pPr>
          </a:lstStyle>
          <a:p>
            <a:pPr fontAlgn="base">
              <a:spcBef>
                <a:spcPct val="0"/>
              </a:spcBef>
              <a:spcAft>
                <a:spcPct val="0"/>
              </a:spcAft>
            </a:pPr>
            <a:fld id="{0CA7F013-2BEA-9C44-9173-FE04AE911D27}" type="slidenum">
              <a:rPr lang="en-JM" altLang="en-US">
                <a:latin typeface="Arial" panose="020B0604020202020204" pitchFamily="34" charset="0"/>
              </a:rPr>
              <a:pPr fontAlgn="base">
                <a:spcBef>
                  <a:spcPct val="0"/>
                </a:spcBef>
                <a:spcAft>
                  <a:spcPct val="0"/>
                </a:spcAft>
              </a:pPr>
              <a:t>15</a:t>
            </a:fld>
            <a:endParaRPr lang="en-JM" altLang="en-US" dirty="0">
              <a:latin typeface="Arial" panose="020B060402020202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Slide Image Placeholder 1">
            <a:extLst>
              <a:ext uri="{FF2B5EF4-FFF2-40B4-BE49-F238E27FC236}">
                <a16:creationId xmlns:a16="http://schemas.microsoft.com/office/drawing/2014/main" id="{79FB65C8-0B27-254F-92FC-B692C5B6075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0" name="Notes Placeholder 2">
            <a:extLst>
              <a:ext uri="{FF2B5EF4-FFF2-40B4-BE49-F238E27FC236}">
                <a16:creationId xmlns:a16="http://schemas.microsoft.com/office/drawing/2014/main" id="{00398383-913B-F468-EF08-A075838DD05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solidFill>
                  <a:srgbClr val="000000"/>
                </a:solidFill>
                <a:latin typeface="Arial" panose="020B0604020202020204" pitchFamily="34" charset="0"/>
              </a:rPr>
              <a:t>There are NO GRADE methodology guidelines covering all use indications for benzodiazepines. </a:t>
            </a:r>
            <a:endParaRPr lang="en-US" altLang="en-US">
              <a:solidFill>
                <a:srgbClr val="000000"/>
              </a:solidFill>
            </a:endParaRPr>
          </a:p>
          <a:p>
            <a:pPr>
              <a:spcBef>
                <a:spcPct val="0"/>
              </a:spcBef>
            </a:pPr>
            <a:r>
              <a:rPr lang="en-US" altLang="en-US">
                <a:solidFill>
                  <a:srgbClr val="000000"/>
                </a:solidFill>
                <a:latin typeface="Arial" panose="020B0604020202020204" pitchFamily="34" charset="0"/>
              </a:rPr>
              <a:t>Adobe Stock #: 180954219</a:t>
            </a:r>
            <a:endParaRPr lang="en-US" altLang="en-US">
              <a:solidFill>
                <a:srgbClr val="000000"/>
              </a:solidFill>
            </a:endParaRPr>
          </a:p>
          <a:p>
            <a:pPr>
              <a:spcBef>
                <a:spcPct val="0"/>
              </a:spcBef>
            </a:pPr>
            <a:br>
              <a:rPr lang="en-US" altLang="en-US"/>
            </a:br>
            <a:br>
              <a:rPr lang="en-US" altLang="en-US"/>
            </a:br>
            <a:endParaRPr lang="en-US" altLang="en-US"/>
          </a:p>
          <a:p>
            <a:pPr>
              <a:spcBef>
                <a:spcPct val="0"/>
              </a:spcBef>
            </a:pPr>
            <a:endParaRPr lang="en-US" altLang="en-US"/>
          </a:p>
        </p:txBody>
      </p:sp>
      <p:sp>
        <p:nvSpPr>
          <p:cNvPr id="68611" name="Slide Number Placeholder 3">
            <a:extLst>
              <a:ext uri="{FF2B5EF4-FFF2-40B4-BE49-F238E27FC236}">
                <a16:creationId xmlns:a16="http://schemas.microsoft.com/office/drawing/2014/main" id="{8E062775-F0D3-5E2A-DBC9-CE045042A84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Lucida Sans" panose="020B0602030504020204" pitchFamily="34" charset="77"/>
              </a:defRPr>
            </a:lvl1pPr>
            <a:lvl2pPr marL="742950" indent="-285750">
              <a:defRPr>
                <a:solidFill>
                  <a:schemeClr val="tx1"/>
                </a:solidFill>
                <a:latin typeface="Lucida Sans" panose="020B0602030504020204" pitchFamily="34" charset="77"/>
              </a:defRPr>
            </a:lvl2pPr>
            <a:lvl3pPr marL="1143000" indent="-228600">
              <a:defRPr>
                <a:solidFill>
                  <a:schemeClr val="tx1"/>
                </a:solidFill>
                <a:latin typeface="Lucida Sans" panose="020B0602030504020204" pitchFamily="34" charset="77"/>
              </a:defRPr>
            </a:lvl3pPr>
            <a:lvl4pPr marL="1600200" indent="-228600">
              <a:defRPr>
                <a:solidFill>
                  <a:schemeClr val="tx1"/>
                </a:solidFill>
                <a:latin typeface="Lucida Sans" panose="020B0602030504020204" pitchFamily="34" charset="77"/>
              </a:defRPr>
            </a:lvl4pPr>
            <a:lvl5pPr marL="2057400" indent="-228600">
              <a:defRPr>
                <a:solidFill>
                  <a:schemeClr val="tx1"/>
                </a:solidFill>
                <a:latin typeface="Lucida Sans" panose="020B0602030504020204" pitchFamily="34" charset="77"/>
              </a:defRPr>
            </a:lvl5pPr>
            <a:lvl6pPr marL="2514600" indent="-228600" fontAlgn="base">
              <a:spcBef>
                <a:spcPct val="0"/>
              </a:spcBef>
              <a:spcAft>
                <a:spcPct val="0"/>
              </a:spcAft>
              <a:defRPr>
                <a:solidFill>
                  <a:schemeClr val="tx1"/>
                </a:solidFill>
                <a:latin typeface="Lucida Sans" panose="020B0602030504020204" pitchFamily="34" charset="77"/>
              </a:defRPr>
            </a:lvl6pPr>
            <a:lvl7pPr marL="2971800" indent="-228600" fontAlgn="base">
              <a:spcBef>
                <a:spcPct val="0"/>
              </a:spcBef>
              <a:spcAft>
                <a:spcPct val="0"/>
              </a:spcAft>
              <a:defRPr>
                <a:solidFill>
                  <a:schemeClr val="tx1"/>
                </a:solidFill>
                <a:latin typeface="Lucida Sans" panose="020B0602030504020204" pitchFamily="34" charset="77"/>
              </a:defRPr>
            </a:lvl7pPr>
            <a:lvl8pPr marL="3429000" indent="-228600" fontAlgn="base">
              <a:spcBef>
                <a:spcPct val="0"/>
              </a:spcBef>
              <a:spcAft>
                <a:spcPct val="0"/>
              </a:spcAft>
              <a:defRPr>
                <a:solidFill>
                  <a:schemeClr val="tx1"/>
                </a:solidFill>
                <a:latin typeface="Lucida Sans" panose="020B0602030504020204" pitchFamily="34" charset="77"/>
              </a:defRPr>
            </a:lvl8pPr>
            <a:lvl9pPr marL="3886200" indent="-228600" fontAlgn="base">
              <a:spcBef>
                <a:spcPct val="0"/>
              </a:spcBef>
              <a:spcAft>
                <a:spcPct val="0"/>
              </a:spcAft>
              <a:defRPr>
                <a:solidFill>
                  <a:schemeClr val="tx1"/>
                </a:solidFill>
                <a:latin typeface="Lucida Sans" panose="020B0602030504020204" pitchFamily="34" charset="77"/>
              </a:defRPr>
            </a:lvl9pPr>
          </a:lstStyle>
          <a:p>
            <a:pPr fontAlgn="base">
              <a:spcBef>
                <a:spcPct val="0"/>
              </a:spcBef>
              <a:spcAft>
                <a:spcPct val="0"/>
              </a:spcAft>
            </a:pPr>
            <a:fld id="{C17C9B76-EC86-7742-91F0-D439D27E3111}" type="slidenum">
              <a:rPr lang="en-JM" altLang="en-US">
                <a:latin typeface="Arial" panose="020B0604020202020204" pitchFamily="34" charset="0"/>
              </a:rPr>
              <a:pPr fontAlgn="base">
                <a:spcBef>
                  <a:spcPct val="0"/>
                </a:spcBef>
                <a:spcAft>
                  <a:spcPct val="0"/>
                </a:spcAft>
              </a:pPr>
              <a:t>16</a:t>
            </a:fld>
            <a:endParaRPr lang="en-JM" altLang="en-US" dirty="0">
              <a:latin typeface="Arial" panose="020B060402020202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Slide Image Placeholder 1">
            <a:extLst>
              <a:ext uri="{FF2B5EF4-FFF2-40B4-BE49-F238E27FC236}">
                <a16:creationId xmlns:a16="http://schemas.microsoft.com/office/drawing/2014/main" id="{AC6B56AD-2A4D-B740-EF94-BB56419AE28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C1A882B0-1F8F-2791-E5C7-D0E5ACAAF031}"/>
              </a:ext>
            </a:extLst>
          </p:cNvPr>
          <p:cNvSpPr>
            <a:spLocks noGrp="1"/>
          </p:cNvSpPr>
          <p:nvPr>
            <p:ph type="body" idx="1"/>
          </p:nvPr>
        </p:nvSpPr>
        <p:spPr/>
        <p:txBody>
          <a:bodyPr>
            <a:normAutofit fontScale="62500" lnSpcReduction="20000"/>
          </a:bodyPr>
          <a:lstStyle/>
          <a:p>
            <a:pPr fontAlgn="auto">
              <a:spcBef>
                <a:spcPts val="0"/>
              </a:spcBef>
              <a:spcAft>
                <a:spcPts val="0"/>
              </a:spcAft>
              <a:defRPr/>
            </a:pPr>
            <a:r>
              <a:rPr lang="en-US" sz="1800" dirty="0">
                <a:solidFill>
                  <a:srgbClr val="222222"/>
                </a:solidFill>
                <a:latin typeface="Arial" panose="020B0604020202020204" pitchFamily="34" charset="0"/>
              </a:rPr>
              <a:t>The first patient group with whom BZD’s should be avoided is pregnant or nursing women. Both mother and baby are at increased risk of adverse effects due to slowed drug metabolism. Additionally BZD’s can cross the placental barrier causing increased drug exposure. Benzodiazepines are listed as pregnancy category D (</a:t>
            </a:r>
            <a:r>
              <a:rPr lang="en-US" sz="1800" dirty="0">
                <a:solidFill>
                  <a:srgbClr val="202124"/>
                </a:solidFill>
                <a:latin typeface="Arial" panose="020B0604020202020204" pitchFamily="34" charset="0"/>
              </a:rPr>
              <a:t>studies in pregnant women have demonstrated a risk to the fetus; potential benefits of the drug may outweigh the risks).</a:t>
            </a:r>
            <a:r>
              <a:rPr lang="en-US" sz="1800" dirty="0">
                <a:solidFill>
                  <a:srgbClr val="222222"/>
                </a:solidFill>
                <a:latin typeface="Arial" panose="020B0604020202020204" pitchFamily="34" charset="0"/>
              </a:rPr>
              <a:t>. While a therapeutic dose has not been proven teratogenic, use during pregnancy has been linked to low birth weight, preterm labor, and intrauterine growth restriction. The unborn fetus is at high risk for “floppy infant syndrome,” especially during the 3rd trimester, characterized by muscle laxity, failure to suckle, and oversedation. Approximately two weeks after birth, the infant experiences withdrawal consisting of continued difficulty feeding, high pitched cries, hyperexcitability, and consequently possible failure to thrive. The ultimate concern is that such fetuses will later be susceptible to autism, learning difficulties, attention deficit disorder, and general hyperactivity. During a large and recent systematic review and meta-analysis of prevalence of BZD and BZD-related drug exposure before, during, and after pregnancy was analyzed, it was found that when studies used prescription or dispensing records as a proxy for benzodiazepine use, the pooled prevalence was lower than when women reported their benzodiazepine use. This can be due to women using medication of a friend or family member, those seeking medication through illicit channels, or potential under-reporting due to shame associated with use. </a:t>
            </a:r>
            <a:endParaRPr lang="en-US" dirty="0">
              <a:solidFill>
                <a:srgbClr val="000000"/>
              </a:solidFill>
            </a:endParaRPr>
          </a:p>
          <a:p>
            <a:pPr fontAlgn="auto">
              <a:spcBef>
                <a:spcPts val="0"/>
              </a:spcBef>
              <a:spcAft>
                <a:spcPts val="0"/>
              </a:spcAft>
              <a:defRPr/>
            </a:pPr>
            <a:r>
              <a:rPr lang="en-US" sz="1800" dirty="0">
                <a:solidFill>
                  <a:srgbClr val="222222"/>
                </a:solidFill>
                <a:latin typeface="Arial" panose="020B0604020202020204" pitchFamily="34" charset="0"/>
              </a:rPr>
              <a:t>Adobe stock # 484188960</a:t>
            </a:r>
            <a:endParaRPr lang="en-US" dirty="0">
              <a:solidFill>
                <a:srgbClr val="000000"/>
              </a:solidFill>
            </a:endParaRPr>
          </a:p>
          <a:p>
            <a:pPr fontAlgn="auto">
              <a:spcBef>
                <a:spcPts val="0"/>
              </a:spcBef>
              <a:spcAft>
                <a:spcPts val="0"/>
              </a:spcAft>
              <a:defRPr/>
            </a:pPr>
            <a:br>
              <a:rPr lang="en-US" dirty="0"/>
            </a:br>
            <a:br>
              <a:rPr lang="en-US" dirty="0"/>
            </a:br>
            <a:endParaRPr lang="en-US" dirty="0"/>
          </a:p>
        </p:txBody>
      </p:sp>
      <p:sp>
        <p:nvSpPr>
          <p:cNvPr id="70659" name="Slide Number Placeholder 3">
            <a:extLst>
              <a:ext uri="{FF2B5EF4-FFF2-40B4-BE49-F238E27FC236}">
                <a16:creationId xmlns:a16="http://schemas.microsoft.com/office/drawing/2014/main" id="{3A2DA16D-6B7D-9088-DCE6-A10AE40E701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Lucida Sans" panose="020B0602030504020204" pitchFamily="34" charset="77"/>
              </a:defRPr>
            </a:lvl1pPr>
            <a:lvl2pPr marL="742950" indent="-285750">
              <a:defRPr>
                <a:solidFill>
                  <a:schemeClr val="tx1"/>
                </a:solidFill>
                <a:latin typeface="Lucida Sans" panose="020B0602030504020204" pitchFamily="34" charset="77"/>
              </a:defRPr>
            </a:lvl2pPr>
            <a:lvl3pPr marL="1143000" indent="-228600">
              <a:defRPr>
                <a:solidFill>
                  <a:schemeClr val="tx1"/>
                </a:solidFill>
                <a:latin typeface="Lucida Sans" panose="020B0602030504020204" pitchFamily="34" charset="77"/>
              </a:defRPr>
            </a:lvl3pPr>
            <a:lvl4pPr marL="1600200" indent="-228600">
              <a:defRPr>
                <a:solidFill>
                  <a:schemeClr val="tx1"/>
                </a:solidFill>
                <a:latin typeface="Lucida Sans" panose="020B0602030504020204" pitchFamily="34" charset="77"/>
              </a:defRPr>
            </a:lvl4pPr>
            <a:lvl5pPr marL="2057400" indent="-228600">
              <a:defRPr>
                <a:solidFill>
                  <a:schemeClr val="tx1"/>
                </a:solidFill>
                <a:latin typeface="Lucida Sans" panose="020B0602030504020204" pitchFamily="34" charset="77"/>
              </a:defRPr>
            </a:lvl5pPr>
            <a:lvl6pPr marL="2514600" indent="-228600" fontAlgn="base">
              <a:spcBef>
                <a:spcPct val="0"/>
              </a:spcBef>
              <a:spcAft>
                <a:spcPct val="0"/>
              </a:spcAft>
              <a:defRPr>
                <a:solidFill>
                  <a:schemeClr val="tx1"/>
                </a:solidFill>
                <a:latin typeface="Lucida Sans" panose="020B0602030504020204" pitchFamily="34" charset="77"/>
              </a:defRPr>
            </a:lvl6pPr>
            <a:lvl7pPr marL="2971800" indent="-228600" fontAlgn="base">
              <a:spcBef>
                <a:spcPct val="0"/>
              </a:spcBef>
              <a:spcAft>
                <a:spcPct val="0"/>
              </a:spcAft>
              <a:defRPr>
                <a:solidFill>
                  <a:schemeClr val="tx1"/>
                </a:solidFill>
                <a:latin typeface="Lucida Sans" panose="020B0602030504020204" pitchFamily="34" charset="77"/>
              </a:defRPr>
            </a:lvl7pPr>
            <a:lvl8pPr marL="3429000" indent="-228600" fontAlgn="base">
              <a:spcBef>
                <a:spcPct val="0"/>
              </a:spcBef>
              <a:spcAft>
                <a:spcPct val="0"/>
              </a:spcAft>
              <a:defRPr>
                <a:solidFill>
                  <a:schemeClr val="tx1"/>
                </a:solidFill>
                <a:latin typeface="Lucida Sans" panose="020B0602030504020204" pitchFamily="34" charset="77"/>
              </a:defRPr>
            </a:lvl8pPr>
            <a:lvl9pPr marL="3886200" indent="-228600" fontAlgn="base">
              <a:spcBef>
                <a:spcPct val="0"/>
              </a:spcBef>
              <a:spcAft>
                <a:spcPct val="0"/>
              </a:spcAft>
              <a:defRPr>
                <a:solidFill>
                  <a:schemeClr val="tx1"/>
                </a:solidFill>
                <a:latin typeface="Lucida Sans" panose="020B0602030504020204" pitchFamily="34" charset="77"/>
              </a:defRPr>
            </a:lvl9pPr>
          </a:lstStyle>
          <a:p>
            <a:pPr fontAlgn="base">
              <a:spcBef>
                <a:spcPct val="0"/>
              </a:spcBef>
              <a:spcAft>
                <a:spcPct val="0"/>
              </a:spcAft>
            </a:pPr>
            <a:fld id="{97667372-EEC0-514B-9DBD-5122124CF1DC}" type="slidenum">
              <a:rPr lang="en-JM" altLang="en-US">
                <a:latin typeface="Arial" panose="020B0604020202020204" pitchFamily="34" charset="0"/>
              </a:rPr>
              <a:pPr fontAlgn="base">
                <a:spcBef>
                  <a:spcPct val="0"/>
                </a:spcBef>
                <a:spcAft>
                  <a:spcPct val="0"/>
                </a:spcAft>
              </a:pPr>
              <a:t>17</a:t>
            </a:fld>
            <a:endParaRPr lang="en-JM" altLang="en-US" dirty="0">
              <a:latin typeface="Arial" panose="020B060402020202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Slide Image Placeholder 1">
            <a:extLst>
              <a:ext uri="{FF2B5EF4-FFF2-40B4-BE49-F238E27FC236}">
                <a16:creationId xmlns:a16="http://schemas.microsoft.com/office/drawing/2014/main" id="{267F4EDE-A596-E596-B396-8C88DA6BC5D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8501A558-745B-8DBB-BC47-14F151EB9253}"/>
              </a:ext>
            </a:extLst>
          </p:cNvPr>
          <p:cNvSpPr>
            <a:spLocks noGrp="1"/>
          </p:cNvSpPr>
          <p:nvPr>
            <p:ph type="body" idx="1"/>
          </p:nvPr>
        </p:nvSpPr>
        <p:spPr/>
        <p:txBody>
          <a:bodyPr>
            <a:normAutofit fontScale="25000" lnSpcReduction="20000"/>
          </a:bodyPr>
          <a:lstStyle/>
          <a:p>
            <a:pPr fontAlgn="auto">
              <a:spcBef>
                <a:spcPts val="1200"/>
              </a:spcBef>
              <a:spcAft>
                <a:spcPts val="1200"/>
              </a:spcAft>
              <a:defRPr/>
            </a:pPr>
            <a:r>
              <a:rPr lang="en-US" sz="1800" dirty="0">
                <a:solidFill>
                  <a:srgbClr val="000000"/>
                </a:solidFill>
                <a:latin typeface="Arial" panose="020B0604020202020204" pitchFamily="34" charset="0"/>
              </a:rPr>
              <a:t>What does the package insert say: </a:t>
            </a:r>
            <a:endParaRPr lang="en-US" dirty="0">
              <a:solidFill>
                <a:srgbClr val="000000"/>
              </a:solidFill>
            </a:endParaRPr>
          </a:p>
          <a:p>
            <a:pPr fontAlgn="auto">
              <a:spcBef>
                <a:spcPts val="1200"/>
              </a:spcBef>
              <a:spcAft>
                <a:spcPts val="1200"/>
              </a:spcAft>
              <a:defRPr/>
            </a:pPr>
            <a:r>
              <a:rPr lang="en-US" sz="1800" b="1" u="sng" dirty="0">
                <a:solidFill>
                  <a:srgbClr val="000000"/>
                </a:solidFill>
                <a:latin typeface="Arial" panose="020B0604020202020204" pitchFamily="34" charset="0"/>
              </a:rPr>
              <a:t>Lorazepam</a:t>
            </a:r>
            <a:endParaRPr lang="en-US" dirty="0">
              <a:solidFill>
                <a:srgbClr val="000000"/>
              </a:solidFill>
            </a:endParaRPr>
          </a:p>
          <a:p>
            <a:pPr fontAlgn="auto">
              <a:spcBef>
                <a:spcPts val="1200"/>
              </a:spcBef>
              <a:spcAft>
                <a:spcPts val="1200"/>
              </a:spcAft>
              <a:defRPr/>
            </a:pPr>
            <a:r>
              <a:rPr lang="en-US" sz="1800" dirty="0">
                <a:solidFill>
                  <a:srgbClr val="000000"/>
                </a:solidFill>
                <a:latin typeface="Arial" panose="020B0604020202020204" pitchFamily="34" charset="0"/>
              </a:rPr>
              <a:t>Clinical studies of lorazepam generally were not adequate to determine whether subjects aged 65 and over respond differently than younger subjects; however, the incidence of sedation and unsteadiness was observed to increase with age. Clinical circumstances, some of which may be more common in the elderly, such as hepatic or renal impairment, should be considered. Greater sensitivity (e.g., sedation) of some older individuals cannot be ruled out. In general, dose selection for an elderly patient should be cautious, and lower doses may be sufficient in these patients.</a:t>
            </a:r>
            <a:endParaRPr lang="en-US" dirty="0">
              <a:solidFill>
                <a:srgbClr val="000000"/>
              </a:solidFill>
            </a:endParaRPr>
          </a:p>
          <a:p>
            <a:pPr fontAlgn="auto">
              <a:spcBef>
                <a:spcPts val="1200"/>
              </a:spcBef>
              <a:spcAft>
                <a:spcPts val="1200"/>
              </a:spcAft>
              <a:defRPr/>
            </a:pPr>
            <a:r>
              <a:rPr lang="en-US" sz="1800" b="1" u="sng" dirty="0">
                <a:solidFill>
                  <a:srgbClr val="000000"/>
                </a:solidFill>
                <a:latin typeface="Arial" panose="020B0604020202020204" pitchFamily="34" charset="0"/>
              </a:rPr>
              <a:t>Alprazolam:</a:t>
            </a:r>
            <a:endParaRPr lang="en-US" dirty="0">
              <a:solidFill>
                <a:srgbClr val="000000"/>
              </a:solidFill>
            </a:endParaRPr>
          </a:p>
          <a:p>
            <a:pPr fontAlgn="auto">
              <a:spcBef>
                <a:spcPts val="1200"/>
              </a:spcBef>
              <a:spcAft>
                <a:spcPts val="1200"/>
              </a:spcAft>
              <a:defRPr/>
            </a:pPr>
            <a:r>
              <a:rPr lang="en-US" sz="1800" dirty="0">
                <a:solidFill>
                  <a:srgbClr val="000000"/>
                </a:solidFill>
                <a:latin typeface="Arial" panose="020B0604020202020204" pitchFamily="34" charset="0"/>
              </a:rPr>
              <a:t>The elderly may be more sensitive to the effects of benzodiazepines. They exhibit higher plasma alprazolam concentrations due to reduced clearance of the drug as compared with a younger population receiving the same doses. The smallest effective dose of alprazolam should be used in the elderly to preclude the development of ataxia and oversedation.</a:t>
            </a:r>
            <a:endParaRPr lang="en-US" dirty="0">
              <a:solidFill>
                <a:srgbClr val="000000"/>
              </a:solidFill>
            </a:endParaRPr>
          </a:p>
          <a:p>
            <a:pPr fontAlgn="auto">
              <a:spcBef>
                <a:spcPts val="1200"/>
              </a:spcBef>
              <a:spcAft>
                <a:spcPts val="1200"/>
              </a:spcAft>
              <a:defRPr/>
            </a:pPr>
            <a:r>
              <a:rPr lang="en-US" sz="1800" dirty="0">
                <a:solidFill>
                  <a:srgbClr val="000000"/>
                </a:solidFill>
                <a:latin typeface="Arial" panose="020B0604020202020204" pitchFamily="34" charset="0"/>
              </a:rPr>
              <a:t>Common language between BZD products suggests greater risk of adverse effects and if needed use at lower doses due to slowed metabolism and  potential for hepatic and renal  elimination. </a:t>
            </a:r>
            <a:endParaRPr lang="en-US" dirty="0">
              <a:solidFill>
                <a:srgbClr val="000000"/>
              </a:solidFill>
            </a:endParaRPr>
          </a:p>
          <a:p>
            <a:pPr fontAlgn="auto">
              <a:spcBef>
                <a:spcPts val="1200"/>
              </a:spcBef>
              <a:spcAft>
                <a:spcPts val="1200"/>
              </a:spcAft>
              <a:defRPr/>
            </a:pPr>
            <a:r>
              <a:rPr lang="en-US" sz="1800" b="1" u="sng" dirty="0">
                <a:solidFill>
                  <a:srgbClr val="000000"/>
                </a:solidFill>
                <a:latin typeface="Arial" panose="020B0604020202020204" pitchFamily="34" charset="0"/>
              </a:rPr>
              <a:t>BEERs Criteria</a:t>
            </a:r>
            <a:endParaRPr lang="en-US" dirty="0">
              <a:solidFill>
                <a:srgbClr val="000000"/>
              </a:solidFill>
            </a:endParaRPr>
          </a:p>
          <a:p>
            <a:pPr fontAlgn="auto">
              <a:spcBef>
                <a:spcPts val="1200"/>
              </a:spcBef>
              <a:spcAft>
                <a:spcPts val="1200"/>
              </a:spcAft>
              <a:defRPr/>
            </a:pPr>
            <a:r>
              <a:rPr lang="en-US" sz="1800" dirty="0">
                <a:solidFill>
                  <a:srgbClr val="000000"/>
                </a:solidFill>
                <a:latin typeface="Arial" panose="020B0604020202020204" pitchFamily="34" charset="0"/>
              </a:rPr>
              <a:t>A list of potentially inappropriate medications (PIMs) was developed and published by Mark H. Beers and colleagues for nursing home residents in 1991 and was subsequently expanded and revised to include all settings of geriatric care. The most recent update is from the American Geriatrics Society. Studies have shown a strong link between the medications listed in the Beers Criteria and poor patient outcomes. The 2019 American Geriatrics Society Beers Criteria recommends benzodiazepines be avoided in all older adults (those 65 and older)  due to risk of cognitive impairment, delirium, falls, fractures and motor vehicle crashes. In addition to identifying drugs for which safer pharmacological or non-pharmacological alternatives are available, addressing these PIMs may also reduce the total number of medications that geriatric patients are prescribed.</a:t>
            </a:r>
            <a:endParaRPr lang="en-US" dirty="0">
              <a:solidFill>
                <a:srgbClr val="000000"/>
              </a:solidFill>
            </a:endParaRPr>
          </a:p>
          <a:p>
            <a:pPr fontAlgn="auto">
              <a:spcBef>
                <a:spcPts val="1200"/>
              </a:spcBef>
              <a:spcAft>
                <a:spcPts val="1200"/>
              </a:spcAft>
              <a:defRPr/>
            </a:pPr>
            <a:r>
              <a:rPr lang="en-US" sz="1800" dirty="0">
                <a:solidFill>
                  <a:srgbClr val="000000"/>
                </a:solidFill>
                <a:latin typeface="Arial" panose="020B0604020202020204" pitchFamily="34" charset="0"/>
              </a:rPr>
              <a:t>STOPP Criteria (</a:t>
            </a:r>
            <a:r>
              <a:rPr lang="en-US" sz="1800" dirty="0">
                <a:solidFill>
                  <a:srgbClr val="333333"/>
                </a:solidFill>
                <a:latin typeface="Arial" panose="020B0604020202020204" pitchFamily="34" charset="0"/>
              </a:rPr>
              <a:t>Screening Tool of Older Persons' potentially inappropriate Prescriptions)</a:t>
            </a:r>
            <a:endParaRPr lang="en-US" dirty="0">
              <a:solidFill>
                <a:srgbClr val="000000"/>
              </a:solidFill>
            </a:endParaRPr>
          </a:p>
          <a:p>
            <a:pPr fontAlgn="auto">
              <a:spcBef>
                <a:spcPts val="1200"/>
              </a:spcBef>
              <a:spcAft>
                <a:spcPts val="1200"/>
              </a:spcAft>
              <a:defRPr/>
            </a:pPr>
            <a:r>
              <a:rPr lang="en-US" sz="1800" dirty="0">
                <a:solidFill>
                  <a:srgbClr val="333333"/>
                </a:solidFill>
                <a:latin typeface="Arial" panose="020B0604020202020204" pitchFamily="34" charset="0"/>
              </a:rPr>
              <a:t>The STOPP criteria are significantly associated with adverse drug events in older people with an acute illness. STOPP places special emphasis on potential adverse drug-drug interactions and duplicate drug class prescriptions. These PIMs include a prioritized list to assist the prescriber or medication reviewer in minimizing drug-related adversity. The STOPP criteria and Beers criteria have several areas of overlap. Both sets of criteria emphasize the higher risk of adverse drug reactions and events in older people with use of long-acting benzodiazepines, tricyclic antidepressants, anticholinergic drugs, and non–cyclooxygenase 2–selective nonsteroidal anti- inflammatory drugs. Both sets of criteria also focus on several common potential adverse drug-disease interactions in older people.</a:t>
            </a:r>
            <a:endParaRPr lang="en-US" dirty="0">
              <a:solidFill>
                <a:srgbClr val="000000"/>
              </a:solidFill>
            </a:endParaRPr>
          </a:p>
          <a:p>
            <a:pPr fontAlgn="auto">
              <a:spcBef>
                <a:spcPts val="0"/>
              </a:spcBef>
              <a:spcAft>
                <a:spcPts val="0"/>
              </a:spcAft>
              <a:defRPr/>
            </a:pPr>
            <a:br>
              <a:rPr lang="en-US" dirty="0">
                <a:solidFill>
                  <a:srgbClr val="000000"/>
                </a:solidFill>
              </a:rPr>
            </a:br>
            <a:br>
              <a:rPr lang="en-US" dirty="0">
                <a:solidFill>
                  <a:srgbClr val="000000"/>
                </a:solidFill>
              </a:rPr>
            </a:br>
            <a:br>
              <a:rPr lang="en-US" dirty="0">
                <a:solidFill>
                  <a:srgbClr val="000000"/>
                </a:solidFill>
              </a:rPr>
            </a:br>
            <a:br>
              <a:rPr lang="en-US" dirty="0">
                <a:solidFill>
                  <a:srgbClr val="000000"/>
                </a:solidFill>
              </a:rPr>
            </a:br>
            <a:br>
              <a:rPr lang="en-US" dirty="0">
                <a:solidFill>
                  <a:srgbClr val="000000"/>
                </a:solidFill>
              </a:rPr>
            </a:br>
            <a:r>
              <a:rPr lang="en-US" sz="1800" dirty="0">
                <a:solidFill>
                  <a:srgbClr val="000000"/>
                </a:solidFill>
                <a:latin typeface="Arial" panose="020B0604020202020204" pitchFamily="34" charset="0"/>
              </a:rPr>
              <a:t>Adobe stock #: 5177745</a:t>
            </a:r>
            <a:endParaRPr lang="en-US" dirty="0">
              <a:solidFill>
                <a:srgbClr val="000000"/>
              </a:solidFill>
            </a:endParaRPr>
          </a:p>
          <a:p>
            <a:pPr fontAlgn="auto">
              <a:spcBef>
                <a:spcPts val="0"/>
              </a:spcBef>
              <a:spcAft>
                <a:spcPts val="0"/>
              </a:spcAft>
              <a:defRPr/>
            </a:pPr>
            <a:br>
              <a:rPr lang="en-US" dirty="0"/>
            </a:br>
            <a:br>
              <a:rPr lang="en-US" dirty="0"/>
            </a:br>
            <a:endParaRPr lang="en-US" dirty="0"/>
          </a:p>
        </p:txBody>
      </p:sp>
      <p:sp>
        <p:nvSpPr>
          <p:cNvPr id="72707" name="Slide Number Placeholder 3">
            <a:extLst>
              <a:ext uri="{FF2B5EF4-FFF2-40B4-BE49-F238E27FC236}">
                <a16:creationId xmlns:a16="http://schemas.microsoft.com/office/drawing/2014/main" id="{254B95E1-5239-6823-E82D-FB400019AF8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Lucida Sans" panose="020B0602030504020204" pitchFamily="34" charset="77"/>
              </a:defRPr>
            </a:lvl1pPr>
            <a:lvl2pPr marL="742950" indent="-285750">
              <a:defRPr>
                <a:solidFill>
                  <a:schemeClr val="tx1"/>
                </a:solidFill>
                <a:latin typeface="Lucida Sans" panose="020B0602030504020204" pitchFamily="34" charset="77"/>
              </a:defRPr>
            </a:lvl2pPr>
            <a:lvl3pPr marL="1143000" indent="-228600">
              <a:defRPr>
                <a:solidFill>
                  <a:schemeClr val="tx1"/>
                </a:solidFill>
                <a:latin typeface="Lucida Sans" panose="020B0602030504020204" pitchFamily="34" charset="77"/>
              </a:defRPr>
            </a:lvl3pPr>
            <a:lvl4pPr marL="1600200" indent="-228600">
              <a:defRPr>
                <a:solidFill>
                  <a:schemeClr val="tx1"/>
                </a:solidFill>
                <a:latin typeface="Lucida Sans" panose="020B0602030504020204" pitchFamily="34" charset="77"/>
              </a:defRPr>
            </a:lvl4pPr>
            <a:lvl5pPr marL="2057400" indent="-228600">
              <a:defRPr>
                <a:solidFill>
                  <a:schemeClr val="tx1"/>
                </a:solidFill>
                <a:latin typeface="Lucida Sans" panose="020B0602030504020204" pitchFamily="34" charset="77"/>
              </a:defRPr>
            </a:lvl5pPr>
            <a:lvl6pPr marL="2514600" indent="-228600" fontAlgn="base">
              <a:spcBef>
                <a:spcPct val="0"/>
              </a:spcBef>
              <a:spcAft>
                <a:spcPct val="0"/>
              </a:spcAft>
              <a:defRPr>
                <a:solidFill>
                  <a:schemeClr val="tx1"/>
                </a:solidFill>
                <a:latin typeface="Lucida Sans" panose="020B0602030504020204" pitchFamily="34" charset="77"/>
              </a:defRPr>
            </a:lvl6pPr>
            <a:lvl7pPr marL="2971800" indent="-228600" fontAlgn="base">
              <a:spcBef>
                <a:spcPct val="0"/>
              </a:spcBef>
              <a:spcAft>
                <a:spcPct val="0"/>
              </a:spcAft>
              <a:defRPr>
                <a:solidFill>
                  <a:schemeClr val="tx1"/>
                </a:solidFill>
                <a:latin typeface="Lucida Sans" panose="020B0602030504020204" pitchFamily="34" charset="77"/>
              </a:defRPr>
            </a:lvl7pPr>
            <a:lvl8pPr marL="3429000" indent="-228600" fontAlgn="base">
              <a:spcBef>
                <a:spcPct val="0"/>
              </a:spcBef>
              <a:spcAft>
                <a:spcPct val="0"/>
              </a:spcAft>
              <a:defRPr>
                <a:solidFill>
                  <a:schemeClr val="tx1"/>
                </a:solidFill>
                <a:latin typeface="Lucida Sans" panose="020B0602030504020204" pitchFamily="34" charset="77"/>
              </a:defRPr>
            </a:lvl8pPr>
            <a:lvl9pPr marL="3886200" indent="-228600" fontAlgn="base">
              <a:spcBef>
                <a:spcPct val="0"/>
              </a:spcBef>
              <a:spcAft>
                <a:spcPct val="0"/>
              </a:spcAft>
              <a:defRPr>
                <a:solidFill>
                  <a:schemeClr val="tx1"/>
                </a:solidFill>
                <a:latin typeface="Lucida Sans" panose="020B0602030504020204" pitchFamily="34" charset="77"/>
              </a:defRPr>
            </a:lvl9pPr>
          </a:lstStyle>
          <a:p>
            <a:pPr fontAlgn="base">
              <a:spcBef>
                <a:spcPct val="0"/>
              </a:spcBef>
              <a:spcAft>
                <a:spcPct val="0"/>
              </a:spcAft>
            </a:pPr>
            <a:fld id="{91AD69A4-4303-CD4F-B016-9F58060DF3EE}" type="slidenum">
              <a:rPr lang="en-JM" altLang="en-US">
                <a:latin typeface="Arial" panose="020B0604020202020204" pitchFamily="34" charset="0"/>
              </a:rPr>
              <a:pPr fontAlgn="base">
                <a:spcBef>
                  <a:spcPct val="0"/>
                </a:spcBef>
                <a:spcAft>
                  <a:spcPct val="0"/>
                </a:spcAft>
              </a:pPr>
              <a:t>18</a:t>
            </a:fld>
            <a:endParaRPr lang="en-JM" altLang="en-US" dirty="0">
              <a:latin typeface="Arial" panose="020B060402020202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Slide Image Placeholder 1">
            <a:extLst>
              <a:ext uri="{FF2B5EF4-FFF2-40B4-BE49-F238E27FC236}">
                <a16:creationId xmlns:a16="http://schemas.microsoft.com/office/drawing/2014/main" id="{AB4F206F-36ED-ED2D-A118-E6804C17ADD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8E196CFB-9CF4-F4AD-B706-8497C5EE780F}"/>
              </a:ext>
            </a:extLst>
          </p:cNvPr>
          <p:cNvSpPr>
            <a:spLocks noGrp="1"/>
          </p:cNvSpPr>
          <p:nvPr>
            <p:ph type="body" idx="1"/>
          </p:nvPr>
        </p:nvSpPr>
        <p:spPr/>
        <p:txBody>
          <a:bodyPr>
            <a:normAutofit fontScale="62500" lnSpcReduction="20000"/>
          </a:bodyPr>
          <a:lstStyle/>
          <a:p>
            <a:pPr fontAlgn="auto">
              <a:spcBef>
                <a:spcPts val="0"/>
              </a:spcBef>
              <a:spcAft>
                <a:spcPts val="0"/>
              </a:spcAft>
              <a:defRPr/>
            </a:pPr>
            <a:r>
              <a:rPr lang="en-US" sz="1800" dirty="0">
                <a:solidFill>
                  <a:srgbClr val="212121"/>
                </a:solidFill>
              </a:rPr>
              <a:t>Limited research exists regarding the effects of benzodiazepines in pediatric populations. The use of benzodiazepines for anxiety in children is limited mostly to the use of short-acting agents (e.g. midazolam) as sedatives prior to surgical or dental procedures. Meta-analysis has demonstrated that benzodiazepines are significantly more effective than control conditions in treating anxiety in procedural settings in children.</a:t>
            </a:r>
            <a:endParaRPr lang="en-US" dirty="0">
              <a:solidFill>
                <a:srgbClr val="000000"/>
              </a:solidFill>
            </a:endParaRPr>
          </a:p>
          <a:p>
            <a:pPr fontAlgn="auto">
              <a:spcBef>
                <a:spcPts val="0"/>
              </a:spcBef>
              <a:spcAft>
                <a:spcPts val="0"/>
              </a:spcAft>
              <a:defRPr/>
            </a:pPr>
            <a:r>
              <a:rPr lang="en-US" sz="1800" dirty="0">
                <a:solidFill>
                  <a:srgbClr val="212121"/>
                </a:solidFill>
              </a:rPr>
              <a:t>Studies into use for anxiety disorders in children have been sparse and severely underpowered. Adverse effects that have been noted include dry mouth, drowsiness, fatigue, blurred vision, abdominal pain, headache, and dizziness, worsened disinhibition, oppositional behavior and irritability. Behavioral therapies and techniques should be used preferentially to medications as they have better evidence of efficacy and do not have the side-effect concerns of BZDs. Cochrane Review concluded that “no controlled evidence could be found for the efficacy of benzodiazepines to warrant their increased prescription for pediatric patients.” This review brought to light concerns regarding adverse effects (including disinhibition) and the potential for dependence with benzodiazepine use. Benzodiazepines are not recommended for the long-term treatment of anxiety in children. Although more research needs to be completed there may be limited benefit to BZDs in 2 particular groups </a:t>
            </a:r>
            <a:endParaRPr lang="en-US" dirty="0">
              <a:solidFill>
                <a:srgbClr val="000000"/>
              </a:solidFill>
            </a:endParaRPr>
          </a:p>
          <a:p>
            <a:pPr fontAlgn="auto">
              <a:spcBef>
                <a:spcPts val="0"/>
              </a:spcBef>
              <a:spcAft>
                <a:spcPts val="0"/>
              </a:spcAft>
              <a:defRPr/>
            </a:pPr>
            <a:r>
              <a:rPr lang="en-US" sz="1800" dirty="0">
                <a:solidFill>
                  <a:srgbClr val="212121"/>
                </a:solidFill>
              </a:rPr>
              <a:t>1) children requiring adjunctive as needed therapy for to manage crippling intermittent anxiety for children refractory to evidence-based pharmacotherapy and psychotherapy. </a:t>
            </a:r>
            <a:endParaRPr lang="en-US" dirty="0">
              <a:solidFill>
                <a:srgbClr val="000000"/>
              </a:solidFill>
            </a:endParaRPr>
          </a:p>
          <a:p>
            <a:pPr fontAlgn="auto">
              <a:spcBef>
                <a:spcPts val="0"/>
              </a:spcBef>
              <a:spcAft>
                <a:spcPts val="0"/>
              </a:spcAft>
              <a:defRPr/>
            </a:pPr>
            <a:r>
              <a:rPr lang="en-US" sz="1800" dirty="0">
                <a:solidFill>
                  <a:srgbClr val="212121"/>
                </a:solidFill>
              </a:rPr>
              <a:t>2) to manage acute anxiety and aggressive behavior in a severely impaired pediatric anxiety population, especially on an inpatient setting as an alternative to off-label use of atypical antipsychotics. </a:t>
            </a:r>
            <a:endParaRPr lang="en-US" dirty="0">
              <a:solidFill>
                <a:srgbClr val="000000"/>
              </a:solidFill>
            </a:endParaRPr>
          </a:p>
          <a:p>
            <a:pPr fontAlgn="auto">
              <a:spcBef>
                <a:spcPts val="0"/>
              </a:spcBef>
              <a:spcAft>
                <a:spcPts val="0"/>
              </a:spcAft>
              <a:defRPr/>
            </a:pPr>
            <a:r>
              <a:rPr lang="en-US" sz="1800" dirty="0">
                <a:solidFill>
                  <a:srgbClr val="000000"/>
                </a:solidFill>
                <a:latin typeface="Arial" panose="020B0604020202020204" pitchFamily="34" charset="0"/>
              </a:rPr>
              <a:t>Adobe Stock #: 122235542</a:t>
            </a:r>
            <a:endParaRPr lang="en-US" dirty="0">
              <a:solidFill>
                <a:srgbClr val="000000"/>
              </a:solidFill>
            </a:endParaRPr>
          </a:p>
          <a:p>
            <a:pPr fontAlgn="auto">
              <a:spcBef>
                <a:spcPts val="0"/>
              </a:spcBef>
              <a:spcAft>
                <a:spcPts val="0"/>
              </a:spcAft>
              <a:defRPr/>
            </a:pPr>
            <a:br>
              <a:rPr lang="en-US" dirty="0"/>
            </a:br>
            <a:br>
              <a:rPr lang="en-US" dirty="0"/>
            </a:br>
            <a:endParaRPr lang="en-US" dirty="0"/>
          </a:p>
        </p:txBody>
      </p:sp>
      <p:sp>
        <p:nvSpPr>
          <p:cNvPr id="74755" name="Slide Number Placeholder 3">
            <a:extLst>
              <a:ext uri="{FF2B5EF4-FFF2-40B4-BE49-F238E27FC236}">
                <a16:creationId xmlns:a16="http://schemas.microsoft.com/office/drawing/2014/main" id="{FE29A744-936F-1A5C-53C7-DAE04F27A8D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Lucida Sans" panose="020B0602030504020204" pitchFamily="34" charset="77"/>
              </a:defRPr>
            </a:lvl1pPr>
            <a:lvl2pPr marL="742950" indent="-285750">
              <a:defRPr>
                <a:solidFill>
                  <a:schemeClr val="tx1"/>
                </a:solidFill>
                <a:latin typeface="Lucida Sans" panose="020B0602030504020204" pitchFamily="34" charset="77"/>
              </a:defRPr>
            </a:lvl2pPr>
            <a:lvl3pPr marL="1143000" indent="-228600">
              <a:defRPr>
                <a:solidFill>
                  <a:schemeClr val="tx1"/>
                </a:solidFill>
                <a:latin typeface="Lucida Sans" panose="020B0602030504020204" pitchFamily="34" charset="77"/>
              </a:defRPr>
            </a:lvl3pPr>
            <a:lvl4pPr marL="1600200" indent="-228600">
              <a:defRPr>
                <a:solidFill>
                  <a:schemeClr val="tx1"/>
                </a:solidFill>
                <a:latin typeface="Lucida Sans" panose="020B0602030504020204" pitchFamily="34" charset="77"/>
              </a:defRPr>
            </a:lvl4pPr>
            <a:lvl5pPr marL="2057400" indent="-228600">
              <a:defRPr>
                <a:solidFill>
                  <a:schemeClr val="tx1"/>
                </a:solidFill>
                <a:latin typeface="Lucida Sans" panose="020B0602030504020204" pitchFamily="34" charset="77"/>
              </a:defRPr>
            </a:lvl5pPr>
            <a:lvl6pPr marL="2514600" indent="-228600" fontAlgn="base">
              <a:spcBef>
                <a:spcPct val="0"/>
              </a:spcBef>
              <a:spcAft>
                <a:spcPct val="0"/>
              </a:spcAft>
              <a:defRPr>
                <a:solidFill>
                  <a:schemeClr val="tx1"/>
                </a:solidFill>
                <a:latin typeface="Lucida Sans" panose="020B0602030504020204" pitchFamily="34" charset="77"/>
              </a:defRPr>
            </a:lvl6pPr>
            <a:lvl7pPr marL="2971800" indent="-228600" fontAlgn="base">
              <a:spcBef>
                <a:spcPct val="0"/>
              </a:spcBef>
              <a:spcAft>
                <a:spcPct val="0"/>
              </a:spcAft>
              <a:defRPr>
                <a:solidFill>
                  <a:schemeClr val="tx1"/>
                </a:solidFill>
                <a:latin typeface="Lucida Sans" panose="020B0602030504020204" pitchFamily="34" charset="77"/>
              </a:defRPr>
            </a:lvl7pPr>
            <a:lvl8pPr marL="3429000" indent="-228600" fontAlgn="base">
              <a:spcBef>
                <a:spcPct val="0"/>
              </a:spcBef>
              <a:spcAft>
                <a:spcPct val="0"/>
              </a:spcAft>
              <a:defRPr>
                <a:solidFill>
                  <a:schemeClr val="tx1"/>
                </a:solidFill>
                <a:latin typeface="Lucida Sans" panose="020B0602030504020204" pitchFamily="34" charset="77"/>
              </a:defRPr>
            </a:lvl8pPr>
            <a:lvl9pPr marL="3886200" indent="-228600" fontAlgn="base">
              <a:spcBef>
                <a:spcPct val="0"/>
              </a:spcBef>
              <a:spcAft>
                <a:spcPct val="0"/>
              </a:spcAft>
              <a:defRPr>
                <a:solidFill>
                  <a:schemeClr val="tx1"/>
                </a:solidFill>
                <a:latin typeface="Lucida Sans" panose="020B0602030504020204" pitchFamily="34" charset="77"/>
              </a:defRPr>
            </a:lvl9pPr>
          </a:lstStyle>
          <a:p>
            <a:pPr fontAlgn="base">
              <a:spcBef>
                <a:spcPct val="0"/>
              </a:spcBef>
              <a:spcAft>
                <a:spcPct val="0"/>
              </a:spcAft>
            </a:pPr>
            <a:fld id="{2C418952-2F10-474E-9D89-BF1AE4EC5A86}" type="slidenum">
              <a:rPr lang="en-JM" altLang="en-US">
                <a:latin typeface="Arial" panose="020B0604020202020204" pitchFamily="34" charset="0"/>
              </a:rPr>
              <a:pPr fontAlgn="base">
                <a:spcBef>
                  <a:spcPct val="0"/>
                </a:spcBef>
                <a:spcAft>
                  <a:spcPct val="0"/>
                </a:spcAft>
              </a:pPr>
              <a:t>19</a:t>
            </a:fld>
            <a:endParaRPr lang="en-JM" altLang="en-US" dirty="0">
              <a:latin typeface="Arial" panose="020B060402020202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Slide Image Placeholder 1">
            <a:extLst>
              <a:ext uri="{FF2B5EF4-FFF2-40B4-BE49-F238E27FC236}">
                <a16:creationId xmlns:a16="http://schemas.microsoft.com/office/drawing/2014/main" id="{BC4D1C46-3374-CD33-AB50-3E2FA932C03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A020760C-F25A-8E2D-D089-C1F7DEB02B2F}"/>
              </a:ext>
            </a:extLst>
          </p:cNvPr>
          <p:cNvSpPr>
            <a:spLocks noGrp="1"/>
          </p:cNvSpPr>
          <p:nvPr>
            <p:ph type="body" idx="1"/>
          </p:nvPr>
        </p:nvSpPr>
        <p:spPr/>
        <p:txBody>
          <a:bodyPr>
            <a:normAutofit fontScale="92500" lnSpcReduction="20000"/>
          </a:bodyPr>
          <a:lstStyle/>
          <a:p>
            <a:pPr fontAlgn="auto">
              <a:spcBef>
                <a:spcPts val="0"/>
              </a:spcBef>
              <a:spcAft>
                <a:spcPts val="0"/>
              </a:spcAft>
              <a:defRPr/>
            </a:pPr>
            <a:r>
              <a:rPr lang="en-US" sz="1800" dirty="0">
                <a:solidFill>
                  <a:srgbClr val="000000"/>
                </a:solidFill>
                <a:latin typeface="Arial" panose="020B0604020202020204" pitchFamily="34" charset="0"/>
              </a:rPr>
              <a:t>In 2016, the FDA issued a black boxed warning on all benzodiazepines and opioids regarding serious adverse risk with concomitant use. Combined use increases the risk of fatal overdose. 14% of all overdose deaths involve combined use of benzodiazepines and opioids in 2021. Concomitant use of benzodiazepines with opioids has been associated with increased mortality, increased ER visits, and increased inpatient admissions. </a:t>
            </a:r>
            <a:r>
              <a:rPr lang="en-US" sz="1800" dirty="0">
                <a:solidFill>
                  <a:srgbClr val="212121"/>
                </a:solidFill>
              </a:rPr>
              <a:t>Patients with substance use disorders (SUDs) should not use benzodiazepines to treat anxiety, insomnia, or anything else, for the same reasons that they should not drink any alcohol or use other drugs, regardless of their primary drug used. Once the addiction "switch" is thrown on, it never again goes off. </a:t>
            </a:r>
            <a:endParaRPr lang="en-US" dirty="0">
              <a:solidFill>
                <a:srgbClr val="000000"/>
              </a:solidFill>
            </a:endParaRPr>
          </a:p>
          <a:p>
            <a:pPr fontAlgn="auto">
              <a:spcBef>
                <a:spcPts val="0"/>
              </a:spcBef>
              <a:spcAft>
                <a:spcPts val="0"/>
              </a:spcAft>
              <a:defRPr/>
            </a:pPr>
            <a:r>
              <a:rPr lang="en-US" sz="1800" dirty="0">
                <a:solidFill>
                  <a:srgbClr val="000000"/>
                </a:solidFill>
                <a:latin typeface="Arial" panose="020B0604020202020204" pitchFamily="34" charset="0"/>
              </a:rPr>
              <a:t>Adobe stock #: 138990437</a:t>
            </a:r>
            <a:endParaRPr lang="en-US" dirty="0">
              <a:solidFill>
                <a:srgbClr val="000000"/>
              </a:solidFill>
            </a:endParaRPr>
          </a:p>
          <a:p>
            <a:pPr fontAlgn="auto">
              <a:spcBef>
                <a:spcPts val="0"/>
              </a:spcBef>
              <a:spcAft>
                <a:spcPts val="0"/>
              </a:spcAft>
              <a:defRPr/>
            </a:pPr>
            <a:br>
              <a:rPr lang="en-US" dirty="0"/>
            </a:br>
            <a:br>
              <a:rPr lang="en-US" dirty="0"/>
            </a:br>
            <a:endParaRPr lang="en-US" dirty="0"/>
          </a:p>
        </p:txBody>
      </p:sp>
      <p:sp>
        <p:nvSpPr>
          <p:cNvPr id="76803" name="Slide Number Placeholder 3">
            <a:extLst>
              <a:ext uri="{FF2B5EF4-FFF2-40B4-BE49-F238E27FC236}">
                <a16:creationId xmlns:a16="http://schemas.microsoft.com/office/drawing/2014/main" id="{4B6C8B0E-2B5F-B47E-5F93-E898ABDFE6E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Lucida Sans" panose="020B0602030504020204" pitchFamily="34" charset="77"/>
              </a:defRPr>
            </a:lvl1pPr>
            <a:lvl2pPr marL="742950" indent="-285750">
              <a:defRPr>
                <a:solidFill>
                  <a:schemeClr val="tx1"/>
                </a:solidFill>
                <a:latin typeface="Lucida Sans" panose="020B0602030504020204" pitchFamily="34" charset="77"/>
              </a:defRPr>
            </a:lvl2pPr>
            <a:lvl3pPr marL="1143000" indent="-228600">
              <a:defRPr>
                <a:solidFill>
                  <a:schemeClr val="tx1"/>
                </a:solidFill>
                <a:latin typeface="Lucida Sans" panose="020B0602030504020204" pitchFamily="34" charset="77"/>
              </a:defRPr>
            </a:lvl3pPr>
            <a:lvl4pPr marL="1600200" indent="-228600">
              <a:defRPr>
                <a:solidFill>
                  <a:schemeClr val="tx1"/>
                </a:solidFill>
                <a:latin typeface="Lucida Sans" panose="020B0602030504020204" pitchFamily="34" charset="77"/>
              </a:defRPr>
            </a:lvl4pPr>
            <a:lvl5pPr marL="2057400" indent="-228600">
              <a:defRPr>
                <a:solidFill>
                  <a:schemeClr val="tx1"/>
                </a:solidFill>
                <a:latin typeface="Lucida Sans" panose="020B0602030504020204" pitchFamily="34" charset="77"/>
              </a:defRPr>
            </a:lvl5pPr>
            <a:lvl6pPr marL="2514600" indent="-228600" fontAlgn="base">
              <a:spcBef>
                <a:spcPct val="0"/>
              </a:spcBef>
              <a:spcAft>
                <a:spcPct val="0"/>
              </a:spcAft>
              <a:defRPr>
                <a:solidFill>
                  <a:schemeClr val="tx1"/>
                </a:solidFill>
                <a:latin typeface="Lucida Sans" panose="020B0602030504020204" pitchFamily="34" charset="77"/>
              </a:defRPr>
            </a:lvl6pPr>
            <a:lvl7pPr marL="2971800" indent="-228600" fontAlgn="base">
              <a:spcBef>
                <a:spcPct val="0"/>
              </a:spcBef>
              <a:spcAft>
                <a:spcPct val="0"/>
              </a:spcAft>
              <a:defRPr>
                <a:solidFill>
                  <a:schemeClr val="tx1"/>
                </a:solidFill>
                <a:latin typeface="Lucida Sans" panose="020B0602030504020204" pitchFamily="34" charset="77"/>
              </a:defRPr>
            </a:lvl7pPr>
            <a:lvl8pPr marL="3429000" indent="-228600" fontAlgn="base">
              <a:spcBef>
                <a:spcPct val="0"/>
              </a:spcBef>
              <a:spcAft>
                <a:spcPct val="0"/>
              </a:spcAft>
              <a:defRPr>
                <a:solidFill>
                  <a:schemeClr val="tx1"/>
                </a:solidFill>
                <a:latin typeface="Lucida Sans" panose="020B0602030504020204" pitchFamily="34" charset="77"/>
              </a:defRPr>
            </a:lvl8pPr>
            <a:lvl9pPr marL="3886200" indent="-228600" fontAlgn="base">
              <a:spcBef>
                <a:spcPct val="0"/>
              </a:spcBef>
              <a:spcAft>
                <a:spcPct val="0"/>
              </a:spcAft>
              <a:defRPr>
                <a:solidFill>
                  <a:schemeClr val="tx1"/>
                </a:solidFill>
                <a:latin typeface="Lucida Sans" panose="020B0602030504020204" pitchFamily="34" charset="77"/>
              </a:defRPr>
            </a:lvl9pPr>
          </a:lstStyle>
          <a:p>
            <a:pPr fontAlgn="base">
              <a:spcBef>
                <a:spcPct val="0"/>
              </a:spcBef>
              <a:spcAft>
                <a:spcPct val="0"/>
              </a:spcAft>
            </a:pPr>
            <a:fld id="{FE5BC76F-3302-8D47-AC61-29F5415A272E}" type="slidenum">
              <a:rPr lang="en-JM" altLang="en-US">
                <a:latin typeface="Arial" panose="020B0604020202020204" pitchFamily="34" charset="0"/>
              </a:rPr>
              <a:pPr fontAlgn="base">
                <a:spcBef>
                  <a:spcPct val="0"/>
                </a:spcBef>
                <a:spcAft>
                  <a:spcPct val="0"/>
                </a:spcAft>
              </a:pPr>
              <a:t>20</a:t>
            </a:fld>
            <a:endParaRPr lang="en-JM" altLang="en-US" dirty="0">
              <a:latin typeface="Arial" panose="020B060402020202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Slide Image Placeholder 1">
            <a:extLst>
              <a:ext uri="{FF2B5EF4-FFF2-40B4-BE49-F238E27FC236}">
                <a16:creationId xmlns:a16="http://schemas.microsoft.com/office/drawing/2014/main" id="{EFE24D60-5BCC-629B-ED8C-832B3EFA27C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0" name="Notes Placeholder 2">
            <a:extLst>
              <a:ext uri="{FF2B5EF4-FFF2-40B4-BE49-F238E27FC236}">
                <a16:creationId xmlns:a16="http://schemas.microsoft.com/office/drawing/2014/main" id="{50325D77-FB9C-F0A6-A597-458E9CD40DF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sz="1800" dirty="0">
                <a:solidFill>
                  <a:srgbClr val="000000"/>
                </a:solidFill>
                <a:latin typeface="Arial" panose="020B0604020202020204" pitchFamily="34" charset="0"/>
              </a:rPr>
              <a:t>There are several other patient populations where benzodiazepines are not recommended or should be used with extreme caution. These include patient with COPD, sleep apnea, acute asthma, emphysema, advanced liver disease and kidney disease. </a:t>
            </a:r>
            <a:endParaRPr lang="en-US" altLang="en-US" dirty="0">
              <a:solidFill>
                <a:srgbClr val="000000"/>
              </a:solidFill>
            </a:endParaRPr>
          </a:p>
          <a:p>
            <a:pPr>
              <a:spcBef>
                <a:spcPct val="0"/>
              </a:spcBef>
            </a:pPr>
            <a:r>
              <a:rPr lang="en-US" altLang="en-US" sz="1800" dirty="0">
                <a:solidFill>
                  <a:srgbClr val="000000"/>
                </a:solidFill>
                <a:latin typeface="Arial" panose="020B0604020202020204" pitchFamily="34" charset="0"/>
              </a:rPr>
              <a:t>Adobe Stock #: 502215418</a:t>
            </a:r>
            <a:endParaRPr lang="en-US" altLang="en-US" dirty="0">
              <a:solidFill>
                <a:srgbClr val="000000"/>
              </a:solidFill>
            </a:endParaRPr>
          </a:p>
          <a:p>
            <a:pPr>
              <a:spcBef>
                <a:spcPct val="0"/>
              </a:spcBef>
            </a:pPr>
            <a:br>
              <a:rPr lang="en-US" altLang="en-US" dirty="0"/>
            </a:br>
            <a:br>
              <a:rPr lang="en-US" altLang="en-US" dirty="0"/>
            </a:br>
            <a:endParaRPr lang="en-US" altLang="en-US" dirty="0"/>
          </a:p>
        </p:txBody>
      </p:sp>
      <p:sp>
        <p:nvSpPr>
          <p:cNvPr id="78851" name="Slide Number Placeholder 3">
            <a:extLst>
              <a:ext uri="{FF2B5EF4-FFF2-40B4-BE49-F238E27FC236}">
                <a16:creationId xmlns:a16="http://schemas.microsoft.com/office/drawing/2014/main" id="{F328B0B5-3D11-AA15-7177-0591B91BC82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Lucida Sans" panose="020B0602030504020204" pitchFamily="34" charset="77"/>
              </a:defRPr>
            </a:lvl1pPr>
            <a:lvl2pPr marL="742950" indent="-285750">
              <a:defRPr>
                <a:solidFill>
                  <a:schemeClr val="tx1"/>
                </a:solidFill>
                <a:latin typeface="Lucida Sans" panose="020B0602030504020204" pitchFamily="34" charset="77"/>
              </a:defRPr>
            </a:lvl2pPr>
            <a:lvl3pPr marL="1143000" indent="-228600">
              <a:defRPr>
                <a:solidFill>
                  <a:schemeClr val="tx1"/>
                </a:solidFill>
                <a:latin typeface="Lucida Sans" panose="020B0602030504020204" pitchFamily="34" charset="77"/>
              </a:defRPr>
            </a:lvl3pPr>
            <a:lvl4pPr marL="1600200" indent="-228600">
              <a:defRPr>
                <a:solidFill>
                  <a:schemeClr val="tx1"/>
                </a:solidFill>
                <a:latin typeface="Lucida Sans" panose="020B0602030504020204" pitchFamily="34" charset="77"/>
              </a:defRPr>
            </a:lvl4pPr>
            <a:lvl5pPr marL="2057400" indent="-228600">
              <a:defRPr>
                <a:solidFill>
                  <a:schemeClr val="tx1"/>
                </a:solidFill>
                <a:latin typeface="Lucida Sans" panose="020B0602030504020204" pitchFamily="34" charset="77"/>
              </a:defRPr>
            </a:lvl5pPr>
            <a:lvl6pPr marL="2514600" indent="-228600" fontAlgn="base">
              <a:spcBef>
                <a:spcPct val="0"/>
              </a:spcBef>
              <a:spcAft>
                <a:spcPct val="0"/>
              </a:spcAft>
              <a:defRPr>
                <a:solidFill>
                  <a:schemeClr val="tx1"/>
                </a:solidFill>
                <a:latin typeface="Lucida Sans" panose="020B0602030504020204" pitchFamily="34" charset="77"/>
              </a:defRPr>
            </a:lvl6pPr>
            <a:lvl7pPr marL="2971800" indent="-228600" fontAlgn="base">
              <a:spcBef>
                <a:spcPct val="0"/>
              </a:spcBef>
              <a:spcAft>
                <a:spcPct val="0"/>
              </a:spcAft>
              <a:defRPr>
                <a:solidFill>
                  <a:schemeClr val="tx1"/>
                </a:solidFill>
                <a:latin typeface="Lucida Sans" panose="020B0602030504020204" pitchFamily="34" charset="77"/>
              </a:defRPr>
            </a:lvl7pPr>
            <a:lvl8pPr marL="3429000" indent="-228600" fontAlgn="base">
              <a:spcBef>
                <a:spcPct val="0"/>
              </a:spcBef>
              <a:spcAft>
                <a:spcPct val="0"/>
              </a:spcAft>
              <a:defRPr>
                <a:solidFill>
                  <a:schemeClr val="tx1"/>
                </a:solidFill>
                <a:latin typeface="Lucida Sans" panose="020B0602030504020204" pitchFamily="34" charset="77"/>
              </a:defRPr>
            </a:lvl8pPr>
            <a:lvl9pPr marL="3886200" indent="-228600" fontAlgn="base">
              <a:spcBef>
                <a:spcPct val="0"/>
              </a:spcBef>
              <a:spcAft>
                <a:spcPct val="0"/>
              </a:spcAft>
              <a:defRPr>
                <a:solidFill>
                  <a:schemeClr val="tx1"/>
                </a:solidFill>
                <a:latin typeface="Lucida Sans" panose="020B0602030504020204" pitchFamily="34" charset="77"/>
              </a:defRPr>
            </a:lvl9pPr>
          </a:lstStyle>
          <a:p>
            <a:pPr fontAlgn="base">
              <a:spcBef>
                <a:spcPct val="0"/>
              </a:spcBef>
              <a:spcAft>
                <a:spcPct val="0"/>
              </a:spcAft>
            </a:pPr>
            <a:fld id="{F24BBA91-2E79-ED4A-B264-1ADEA99BE3F0}" type="slidenum">
              <a:rPr lang="en-JM" altLang="en-US">
                <a:latin typeface="Arial" panose="020B0604020202020204" pitchFamily="34" charset="0"/>
              </a:rPr>
              <a:pPr fontAlgn="base">
                <a:spcBef>
                  <a:spcPct val="0"/>
                </a:spcBef>
                <a:spcAft>
                  <a:spcPct val="0"/>
                </a:spcAft>
              </a:pPr>
              <a:t>21</a:t>
            </a:fld>
            <a:endParaRPr lang="en-JM" altLang="en-US" dirty="0">
              <a:latin typeface="Arial" panose="020B060402020202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Slide Image Placeholder 1">
            <a:extLst>
              <a:ext uri="{FF2B5EF4-FFF2-40B4-BE49-F238E27FC236}">
                <a16:creationId xmlns:a16="http://schemas.microsoft.com/office/drawing/2014/main" id="{944B902D-4D05-AACF-7E47-6CEB61A7590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898" name="Notes Placeholder 2">
            <a:extLst>
              <a:ext uri="{FF2B5EF4-FFF2-40B4-BE49-F238E27FC236}">
                <a16:creationId xmlns:a16="http://schemas.microsoft.com/office/drawing/2014/main" id="{C6DFA427-D0AC-1934-69DA-F2A53D9D06C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sz="1800" dirty="0">
                <a:solidFill>
                  <a:srgbClr val="000000"/>
                </a:solidFill>
                <a:latin typeface="Arial" panose="020B0604020202020204" pitchFamily="34" charset="0"/>
              </a:rPr>
              <a:t>Women have an overall higher lifetime prevalence of anxiety disorders diagnosis and with that comes the increased overall use of benzodiazepines. Estimated past year prevalence of benzodiazepine misuse is 2%. </a:t>
            </a:r>
            <a:endParaRPr lang="en-US" altLang="en-US" dirty="0">
              <a:solidFill>
                <a:srgbClr val="000000"/>
              </a:solidFill>
            </a:endParaRPr>
          </a:p>
          <a:p>
            <a:pPr>
              <a:spcBef>
                <a:spcPct val="0"/>
              </a:spcBef>
            </a:pPr>
            <a:r>
              <a:rPr lang="en-US" altLang="en-US" sz="1800" dirty="0" err="1">
                <a:solidFill>
                  <a:srgbClr val="000000"/>
                </a:solidFill>
                <a:latin typeface="Arial" panose="020B0604020202020204" pitchFamily="34" charset="0"/>
              </a:rPr>
              <a:t>AdobeStock</a:t>
            </a:r>
            <a:r>
              <a:rPr lang="en-US" altLang="en-US" sz="1800" dirty="0">
                <a:solidFill>
                  <a:srgbClr val="000000"/>
                </a:solidFill>
                <a:latin typeface="Arial" panose="020B0604020202020204" pitchFamily="34" charset="0"/>
              </a:rPr>
              <a:t>: 573996765</a:t>
            </a:r>
            <a:endParaRPr lang="en-US" altLang="en-US" dirty="0">
              <a:solidFill>
                <a:srgbClr val="000000"/>
              </a:solidFill>
            </a:endParaRPr>
          </a:p>
          <a:p>
            <a:pPr>
              <a:spcBef>
                <a:spcPct val="0"/>
              </a:spcBef>
            </a:pPr>
            <a:br>
              <a:rPr lang="en-US" altLang="en-US" dirty="0"/>
            </a:br>
            <a:br>
              <a:rPr lang="en-US" altLang="en-US" dirty="0"/>
            </a:br>
            <a:endParaRPr lang="en-US" altLang="en-US" dirty="0"/>
          </a:p>
        </p:txBody>
      </p:sp>
      <p:sp>
        <p:nvSpPr>
          <p:cNvPr id="80899" name="Slide Number Placeholder 3">
            <a:extLst>
              <a:ext uri="{FF2B5EF4-FFF2-40B4-BE49-F238E27FC236}">
                <a16:creationId xmlns:a16="http://schemas.microsoft.com/office/drawing/2014/main" id="{D02D67C0-000E-3609-6E75-80F70595651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Lucida Sans" panose="020B0602030504020204" pitchFamily="34" charset="77"/>
              </a:defRPr>
            </a:lvl1pPr>
            <a:lvl2pPr marL="742950" indent="-285750">
              <a:defRPr>
                <a:solidFill>
                  <a:schemeClr val="tx1"/>
                </a:solidFill>
                <a:latin typeface="Lucida Sans" panose="020B0602030504020204" pitchFamily="34" charset="77"/>
              </a:defRPr>
            </a:lvl2pPr>
            <a:lvl3pPr marL="1143000" indent="-228600">
              <a:defRPr>
                <a:solidFill>
                  <a:schemeClr val="tx1"/>
                </a:solidFill>
                <a:latin typeface="Lucida Sans" panose="020B0602030504020204" pitchFamily="34" charset="77"/>
              </a:defRPr>
            </a:lvl3pPr>
            <a:lvl4pPr marL="1600200" indent="-228600">
              <a:defRPr>
                <a:solidFill>
                  <a:schemeClr val="tx1"/>
                </a:solidFill>
                <a:latin typeface="Lucida Sans" panose="020B0602030504020204" pitchFamily="34" charset="77"/>
              </a:defRPr>
            </a:lvl4pPr>
            <a:lvl5pPr marL="2057400" indent="-228600">
              <a:defRPr>
                <a:solidFill>
                  <a:schemeClr val="tx1"/>
                </a:solidFill>
                <a:latin typeface="Lucida Sans" panose="020B0602030504020204" pitchFamily="34" charset="77"/>
              </a:defRPr>
            </a:lvl5pPr>
            <a:lvl6pPr marL="2514600" indent="-228600" fontAlgn="base">
              <a:spcBef>
                <a:spcPct val="0"/>
              </a:spcBef>
              <a:spcAft>
                <a:spcPct val="0"/>
              </a:spcAft>
              <a:defRPr>
                <a:solidFill>
                  <a:schemeClr val="tx1"/>
                </a:solidFill>
                <a:latin typeface="Lucida Sans" panose="020B0602030504020204" pitchFamily="34" charset="77"/>
              </a:defRPr>
            </a:lvl6pPr>
            <a:lvl7pPr marL="2971800" indent="-228600" fontAlgn="base">
              <a:spcBef>
                <a:spcPct val="0"/>
              </a:spcBef>
              <a:spcAft>
                <a:spcPct val="0"/>
              </a:spcAft>
              <a:defRPr>
                <a:solidFill>
                  <a:schemeClr val="tx1"/>
                </a:solidFill>
                <a:latin typeface="Lucida Sans" panose="020B0602030504020204" pitchFamily="34" charset="77"/>
              </a:defRPr>
            </a:lvl7pPr>
            <a:lvl8pPr marL="3429000" indent="-228600" fontAlgn="base">
              <a:spcBef>
                <a:spcPct val="0"/>
              </a:spcBef>
              <a:spcAft>
                <a:spcPct val="0"/>
              </a:spcAft>
              <a:defRPr>
                <a:solidFill>
                  <a:schemeClr val="tx1"/>
                </a:solidFill>
                <a:latin typeface="Lucida Sans" panose="020B0602030504020204" pitchFamily="34" charset="77"/>
              </a:defRPr>
            </a:lvl8pPr>
            <a:lvl9pPr marL="3886200" indent="-228600" fontAlgn="base">
              <a:spcBef>
                <a:spcPct val="0"/>
              </a:spcBef>
              <a:spcAft>
                <a:spcPct val="0"/>
              </a:spcAft>
              <a:defRPr>
                <a:solidFill>
                  <a:schemeClr val="tx1"/>
                </a:solidFill>
                <a:latin typeface="Lucida Sans" panose="020B0602030504020204" pitchFamily="34" charset="77"/>
              </a:defRPr>
            </a:lvl9pPr>
          </a:lstStyle>
          <a:p>
            <a:pPr fontAlgn="base">
              <a:spcBef>
                <a:spcPct val="0"/>
              </a:spcBef>
              <a:spcAft>
                <a:spcPct val="0"/>
              </a:spcAft>
            </a:pPr>
            <a:fld id="{D741BD8D-21F3-1747-82DE-C70EE4EEF604}" type="slidenum">
              <a:rPr lang="en-JM" altLang="en-US">
                <a:latin typeface="Arial" panose="020B0604020202020204" pitchFamily="34" charset="0"/>
              </a:rPr>
              <a:pPr fontAlgn="base">
                <a:spcBef>
                  <a:spcPct val="0"/>
                </a:spcBef>
                <a:spcAft>
                  <a:spcPct val="0"/>
                </a:spcAft>
              </a:pPr>
              <a:t>22</a:t>
            </a:fld>
            <a:endParaRPr lang="en-JM" altLang="en-US" dirty="0">
              <a:latin typeface="Arial" panose="020B060402020202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Slide Image Placeholder 1">
            <a:extLst>
              <a:ext uri="{FF2B5EF4-FFF2-40B4-BE49-F238E27FC236}">
                <a16:creationId xmlns:a16="http://schemas.microsoft.com/office/drawing/2014/main" id="{0B22AA12-C322-09D1-436F-B49613E2653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90D9B322-3430-B663-5483-E51B29896055}"/>
              </a:ext>
            </a:extLst>
          </p:cNvPr>
          <p:cNvSpPr>
            <a:spLocks noGrp="1"/>
          </p:cNvSpPr>
          <p:nvPr>
            <p:ph type="body" idx="1"/>
          </p:nvPr>
        </p:nvSpPr>
        <p:spPr/>
        <p:txBody>
          <a:bodyPr>
            <a:normAutofit fontScale="77500" lnSpcReduction="20000"/>
          </a:bodyPr>
          <a:lstStyle/>
          <a:p>
            <a:pPr>
              <a:spcBef>
                <a:spcPts val="0"/>
              </a:spcBef>
              <a:spcAft>
                <a:spcPts val="0"/>
              </a:spcAft>
              <a:buFont typeface="Arial" panose="020B0604020202020204" pitchFamily="34" charset="0"/>
              <a:buChar char="•"/>
              <a:defRPr/>
            </a:pPr>
            <a:r>
              <a:rPr lang="en-US" sz="1800" dirty="0">
                <a:solidFill>
                  <a:srgbClr val="000000"/>
                </a:solidFill>
                <a:latin typeface="Arial" panose="020B0604020202020204" pitchFamily="34" charset="0"/>
              </a:rPr>
              <a:t>Even when taken as prescribed and patients are properly counseled by their pharmacists, it is important to remind them that long term and lasting adverse events have been linked to use. Long term cognitive impairment has been noted with recovery in many cognitive domains but lasting impairment versus control groups. Benzodiazepines have also been linked with a doubled risk of motor vehicle accidents. Other observational studies support benzodiazepine use equivalent to blood alcohol levels ranging between 0.050-0.079%. Although we caution patients not to drive while using benzodiazepines, we as healthcare professionals know they do not always abide by our cautions. Noting doubled risk of MVA with concomitant BZD use may be vital to them choosing not to use BZDs while driving or during the therapeutic dose interval of BZDs. Hip fractures are known to increase both morbidity and mortality. Short term length of use of BZDs and Z-drugs had a 140% increased risk of hip fracture versus long term use which carried a 20% increased risk of hip fracture. Since newly start patients have an increased risk of hip fracture due to falls than patients who have been taking BZDs or Z-drugs long term the importance of pharmacist and nursing level patient intervention in the form of patient education is critical. </a:t>
            </a:r>
            <a:endParaRPr lang="en-US" sz="1800" dirty="0">
              <a:solidFill>
                <a:srgbClr val="09142A"/>
              </a:solidFill>
            </a:endParaRPr>
          </a:p>
          <a:p>
            <a:pPr>
              <a:spcBef>
                <a:spcPts val="0"/>
              </a:spcBef>
              <a:spcAft>
                <a:spcPts val="0"/>
              </a:spcAft>
              <a:buFont typeface="Arial" panose="020B0604020202020204" pitchFamily="34" charset="0"/>
              <a:buChar char="•"/>
              <a:defRPr/>
            </a:pPr>
            <a:r>
              <a:rPr lang="en-US" sz="1800" dirty="0">
                <a:solidFill>
                  <a:srgbClr val="000000"/>
                </a:solidFill>
                <a:latin typeface="Arial" panose="020B0604020202020204" pitchFamily="34" charset="0"/>
              </a:rPr>
              <a:t>Adobe Stock #: 345355676</a:t>
            </a:r>
            <a:endParaRPr lang="en-US" sz="1800" dirty="0">
              <a:solidFill>
                <a:srgbClr val="09142A"/>
              </a:solidFill>
            </a:endParaRPr>
          </a:p>
          <a:p>
            <a:pPr fontAlgn="auto">
              <a:spcBef>
                <a:spcPts val="0"/>
              </a:spcBef>
              <a:spcAft>
                <a:spcPts val="0"/>
              </a:spcAft>
              <a:defRPr/>
            </a:pPr>
            <a:endParaRPr lang="en-US" dirty="0"/>
          </a:p>
        </p:txBody>
      </p:sp>
      <p:sp>
        <p:nvSpPr>
          <p:cNvPr id="82947" name="Slide Number Placeholder 3">
            <a:extLst>
              <a:ext uri="{FF2B5EF4-FFF2-40B4-BE49-F238E27FC236}">
                <a16:creationId xmlns:a16="http://schemas.microsoft.com/office/drawing/2014/main" id="{121BB22A-30CC-FA69-6C63-2F40A31DA91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Lucida Sans" panose="020B0602030504020204" pitchFamily="34" charset="77"/>
              </a:defRPr>
            </a:lvl1pPr>
            <a:lvl2pPr marL="742950" indent="-285750">
              <a:defRPr>
                <a:solidFill>
                  <a:schemeClr val="tx1"/>
                </a:solidFill>
                <a:latin typeface="Lucida Sans" panose="020B0602030504020204" pitchFamily="34" charset="77"/>
              </a:defRPr>
            </a:lvl2pPr>
            <a:lvl3pPr marL="1143000" indent="-228600">
              <a:defRPr>
                <a:solidFill>
                  <a:schemeClr val="tx1"/>
                </a:solidFill>
                <a:latin typeface="Lucida Sans" panose="020B0602030504020204" pitchFamily="34" charset="77"/>
              </a:defRPr>
            </a:lvl3pPr>
            <a:lvl4pPr marL="1600200" indent="-228600">
              <a:defRPr>
                <a:solidFill>
                  <a:schemeClr val="tx1"/>
                </a:solidFill>
                <a:latin typeface="Lucida Sans" panose="020B0602030504020204" pitchFamily="34" charset="77"/>
              </a:defRPr>
            </a:lvl4pPr>
            <a:lvl5pPr marL="2057400" indent="-228600">
              <a:defRPr>
                <a:solidFill>
                  <a:schemeClr val="tx1"/>
                </a:solidFill>
                <a:latin typeface="Lucida Sans" panose="020B0602030504020204" pitchFamily="34" charset="77"/>
              </a:defRPr>
            </a:lvl5pPr>
            <a:lvl6pPr marL="2514600" indent="-228600" fontAlgn="base">
              <a:spcBef>
                <a:spcPct val="0"/>
              </a:spcBef>
              <a:spcAft>
                <a:spcPct val="0"/>
              </a:spcAft>
              <a:defRPr>
                <a:solidFill>
                  <a:schemeClr val="tx1"/>
                </a:solidFill>
                <a:latin typeface="Lucida Sans" panose="020B0602030504020204" pitchFamily="34" charset="77"/>
              </a:defRPr>
            </a:lvl6pPr>
            <a:lvl7pPr marL="2971800" indent="-228600" fontAlgn="base">
              <a:spcBef>
                <a:spcPct val="0"/>
              </a:spcBef>
              <a:spcAft>
                <a:spcPct val="0"/>
              </a:spcAft>
              <a:defRPr>
                <a:solidFill>
                  <a:schemeClr val="tx1"/>
                </a:solidFill>
                <a:latin typeface="Lucida Sans" panose="020B0602030504020204" pitchFamily="34" charset="77"/>
              </a:defRPr>
            </a:lvl7pPr>
            <a:lvl8pPr marL="3429000" indent="-228600" fontAlgn="base">
              <a:spcBef>
                <a:spcPct val="0"/>
              </a:spcBef>
              <a:spcAft>
                <a:spcPct val="0"/>
              </a:spcAft>
              <a:defRPr>
                <a:solidFill>
                  <a:schemeClr val="tx1"/>
                </a:solidFill>
                <a:latin typeface="Lucida Sans" panose="020B0602030504020204" pitchFamily="34" charset="77"/>
              </a:defRPr>
            </a:lvl8pPr>
            <a:lvl9pPr marL="3886200" indent="-228600" fontAlgn="base">
              <a:spcBef>
                <a:spcPct val="0"/>
              </a:spcBef>
              <a:spcAft>
                <a:spcPct val="0"/>
              </a:spcAft>
              <a:defRPr>
                <a:solidFill>
                  <a:schemeClr val="tx1"/>
                </a:solidFill>
                <a:latin typeface="Lucida Sans" panose="020B0602030504020204" pitchFamily="34" charset="77"/>
              </a:defRPr>
            </a:lvl9pPr>
          </a:lstStyle>
          <a:p>
            <a:pPr fontAlgn="base">
              <a:spcBef>
                <a:spcPct val="0"/>
              </a:spcBef>
              <a:spcAft>
                <a:spcPct val="0"/>
              </a:spcAft>
            </a:pPr>
            <a:fld id="{ED4F3F8E-9723-F64E-B5F3-E1D9532871C9}" type="slidenum">
              <a:rPr lang="en-JM" altLang="en-US">
                <a:latin typeface="Arial" panose="020B0604020202020204" pitchFamily="34" charset="0"/>
              </a:rPr>
              <a:pPr fontAlgn="base">
                <a:spcBef>
                  <a:spcPct val="0"/>
                </a:spcBef>
                <a:spcAft>
                  <a:spcPct val="0"/>
                </a:spcAft>
              </a:pPr>
              <a:t>23</a:t>
            </a:fld>
            <a:endParaRPr lang="en-JM" altLang="en-US" dirty="0">
              <a:latin typeface="Arial" panose="020B0604020202020204" pitchFamily="34" charset="0"/>
            </a:endParaRPr>
          </a:p>
        </p:txBody>
      </p:sp>
    </p:spTree>
    <p:extLst>
      <p:ext uri="{BB962C8B-B14F-4D97-AF65-F5344CB8AC3E}">
        <p14:creationId xmlns:p14="http://schemas.microsoft.com/office/powerpoint/2010/main" val="24532129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Slide Image Placeholder 1">
            <a:extLst>
              <a:ext uri="{FF2B5EF4-FFF2-40B4-BE49-F238E27FC236}">
                <a16:creationId xmlns:a16="http://schemas.microsoft.com/office/drawing/2014/main" id="{9E9D97A9-D5FC-E2F6-2A8A-567F1D4D66E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6" name="Notes Placeholder 2">
            <a:extLst>
              <a:ext uri="{FF2B5EF4-FFF2-40B4-BE49-F238E27FC236}">
                <a16:creationId xmlns:a16="http://schemas.microsoft.com/office/drawing/2014/main" id="{861A23F8-BB60-8BA3-96A8-15199428C56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sz="1800">
                <a:solidFill>
                  <a:srgbClr val="000000"/>
                </a:solidFill>
                <a:latin typeface="Arial" panose="020B0604020202020204" pitchFamily="34" charset="0"/>
              </a:rPr>
              <a:t>Benzodiazepine as well as their predecessors' barbiturates act on the GABA receptor. What is the GABA receptor? The GABA receptor is a inhibitory neurotransmitter in the nervous system.  Benzodiazepines act specifically on the GABA-A receptor. The GABA-A receptor  can further be broken down into subtypes Type 1 and Type 2 with older benzodiazepines like valium binding non-specifically with both Type 1 and Type 2 while newer benzodiazepine receptor agonists such as zolpidem acting selectively on the GABA-A alpha 1 receptor. </a:t>
            </a:r>
            <a:endParaRPr lang="en-US" altLang="en-US">
              <a:solidFill>
                <a:srgbClr val="000000"/>
              </a:solidFill>
            </a:endParaRPr>
          </a:p>
          <a:p>
            <a:pPr>
              <a:spcBef>
                <a:spcPct val="0"/>
              </a:spcBef>
            </a:pPr>
            <a:r>
              <a:rPr lang="en-US" altLang="en-US" sz="1800">
                <a:solidFill>
                  <a:srgbClr val="000000"/>
                </a:solidFill>
                <a:latin typeface="Arial" panose="020B0604020202020204" pitchFamily="34" charset="0"/>
              </a:rPr>
              <a:t>Adobe Stock #: 277569205</a:t>
            </a:r>
            <a:endParaRPr lang="en-US" altLang="en-US">
              <a:solidFill>
                <a:srgbClr val="000000"/>
              </a:solidFill>
            </a:endParaRPr>
          </a:p>
          <a:p>
            <a:pPr>
              <a:spcBef>
                <a:spcPct val="0"/>
              </a:spcBef>
            </a:pPr>
            <a:br>
              <a:rPr lang="en-US" altLang="en-US"/>
            </a:br>
            <a:br>
              <a:rPr lang="en-US" altLang="en-US"/>
            </a:br>
            <a:endParaRPr lang="en-US" altLang="en-US"/>
          </a:p>
        </p:txBody>
      </p:sp>
      <p:sp>
        <p:nvSpPr>
          <p:cNvPr id="47107" name="Slide Number Placeholder 3">
            <a:extLst>
              <a:ext uri="{FF2B5EF4-FFF2-40B4-BE49-F238E27FC236}">
                <a16:creationId xmlns:a16="http://schemas.microsoft.com/office/drawing/2014/main" id="{CD2FBB65-90DF-08F7-4A99-3057D348548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Lucida Sans" panose="020B0602030504020204" pitchFamily="34" charset="77"/>
              </a:defRPr>
            </a:lvl1pPr>
            <a:lvl2pPr marL="742950" indent="-285750">
              <a:defRPr>
                <a:solidFill>
                  <a:schemeClr val="tx1"/>
                </a:solidFill>
                <a:latin typeface="Lucida Sans" panose="020B0602030504020204" pitchFamily="34" charset="77"/>
              </a:defRPr>
            </a:lvl2pPr>
            <a:lvl3pPr marL="1143000" indent="-228600">
              <a:defRPr>
                <a:solidFill>
                  <a:schemeClr val="tx1"/>
                </a:solidFill>
                <a:latin typeface="Lucida Sans" panose="020B0602030504020204" pitchFamily="34" charset="77"/>
              </a:defRPr>
            </a:lvl3pPr>
            <a:lvl4pPr marL="1600200" indent="-228600">
              <a:defRPr>
                <a:solidFill>
                  <a:schemeClr val="tx1"/>
                </a:solidFill>
                <a:latin typeface="Lucida Sans" panose="020B0602030504020204" pitchFamily="34" charset="77"/>
              </a:defRPr>
            </a:lvl4pPr>
            <a:lvl5pPr marL="2057400" indent="-228600">
              <a:defRPr>
                <a:solidFill>
                  <a:schemeClr val="tx1"/>
                </a:solidFill>
                <a:latin typeface="Lucida Sans" panose="020B0602030504020204" pitchFamily="34" charset="77"/>
              </a:defRPr>
            </a:lvl5pPr>
            <a:lvl6pPr marL="2514600" indent="-228600" fontAlgn="base">
              <a:spcBef>
                <a:spcPct val="0"/>
              </a:spcBef>
              <a:spcAft>
                <a:spcPct val="0"/>
              </a:spcAft>
              <a:defRPr>
                <a:solidFill>
                  <a:schemeClr val="tx1"/>
                </a:solidFill>
                <a:latin typeface="Lucida Sans" panose="020B0602030504020204" pitchFamily="34" charset="77"/>
              </a:defRPr>
            </a:lvl6pPr>
            <a:lvl7pPr marL="2971800" indent="-228600" fontAlgn="base">
              <a:spcBef>
                <a:spcPct val="0"/>
              </a:spcBef>
              <a:spcAft>
                <a:spcPct val="0"/>
              </a:spcAft>
              <a:defRPr>
                <a:solidFill>
                  <a:schemeClr val="tx1"/>
                </a:solidFill>
                <a:latin typeface="Lucida Sans" panose="020B0602030504020204" pitchFamily="34" charset="77"/>
              </a:defRPr>
            </a:lvl7pPr>
            <a:lvl8pPr marL="3429000" indent="-228600" fontAlgn="base">
              <a:spcBef>
                <a:spcPct val="0"/>
              </a:spcBef>
              <a:spcAft>
                <a:spcPct val="0"/>
              </a:spcAft>
              <a:defRPr>
                <a:solidFill>
                  <a:schemeClr val="tx1"/>
                </a:solidFill>
                <a:latin typeface="Lucida Sans" panose="020B0602030504020204" pitchFamily="34" charset="77"/>
              </a:defRPr>
            </a:lvl8pPr>
            <a:lvl9pPr marL="3886200" indent="-228600" fontAlgn="base">
              <a:spcBef>
                <a:spcPct val="0"/>
              </a:spcBef>
              <a:spcAft>
                <a:spcPct val="0"/>
              </a:spcAft>
              <a:defRPr>
                <a:solidFill>
                  <a:schemeClr val="tx1"/>
                </a:solidFill>
                <a:latin typeface="Lucida Sans" panose="020B0602030504020204" pitchFamily="34" charset="77"/>
              </a:defRPr>
            </a:lvl9pPr>
          </a:lstStyle>
          <a:p>
            <a:pPr fontAlgn="base">
              <a:spcBef>
                <a:spcPct val="0"/>
              </a:spcBef>
              <a:spcAft>
                <a:spcPct val="0"/>
              </a:spcAft>
            </a:pPr>
            <a:fld id="{BDA78AC9-E805-814F-BE43-3CD66D584774}" type="slidenum">
              <a:rPr lang="en-JM" altLang="en-US">
                <a:latin typeface="Arial" panose="020B0604020202020204" pitchFamily="34" charset="0"/>
              </a:rPr>
              <a:pPr fontAlgn="base">
                <a:spcBef>
                  <a:spcPct val="0"/>
                </a:spcBef>
                <a:spcAft>
                  <a:spcPct val="0"/>
                </a:spcAft>
              </a:pPr>
              <a:t>5</a:t>
            </a:fld>
            <a:endParaRPr lang="en-JM" altLang="en-US" dirty="0">
              <a:latin typeface="Arial" panose="020B060402020202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Slide Image Placeholder 1">
            <a:extLst>
              <a:ext uri="{FF2B5EF4-FFF2-40B4-BE49-F238E27FC236}">
                <a16:creationId xmlns:a16="http://schemas.microsoft.com/office/drawing/2014/main" id="{CB1FF9D6-8B5C-7E3A-6604-13173533D42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4" name="Notes Placeholder 2">
            <a:extLst>
              <a:ext uri="{FF2B5EF4-FFF2-40B4-BE49-F238E27FC236}">
                <a16:creationId xmlns:a16="http://schemas.microsoft.com/office/drawing/2014/main" id="{CB0CDF32-49AE-6274-A49E-FA47DC508EA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sz="1800" dirty="0">
                <a:solidFill>
                  <a:srgbClr val="000000"/>
                </a:solidFill>
                <a:latin typeface="Arial" panose="020B0604020202020204" pitchFamily="34" charset="0"/>
              </a:rPr>
              <a:t>Adobe stock:291010515</a:t>
            </a:r>
            <a:endParaRPr lang="en-US" altLang="en-US" dirty="0">
              <a:solidFill>
                <a:srgbClr val="000000"/>
              </a:solidFill>
            </a:endParaRPr>
          </a:p>
          <a:p>
            <a:pPr>
              <a:spcBef>
                <a:spcPct val="0"/>
              </a:spcBef>
            </a:pPr>
            <a:r>
              <a:rPr lang="en-US" altLang="en-US" sz="1800" dirty="0">
                <a:solidFill>
                  <a:srgbClr val="000000"/>
                </a:solidFill>
                <a:latin typeface="Arial" panose="020B0604020202020204" pitchFamily="34" charset="0"/>
              </a:rPr>
              <a:t>As you can see from the previous slides, there are quite a few considerations that must be accounted for when we discuss prescribing of benzodiazepines. Many patient specific factors must be examined as well as individual patient disease states. Since prescribing is not clear cut and is not described by GRADE methodology across the drug class, this is where we as pharmacists and nurses can play a critical role in flagging patients in which prescribing or dose escalation may not be appropriate. </a:t>
            </a:r>
            <a:endParaRPr lang="en-US" altLang="en-US" dirty="0">
              <a:solidFill>
                <a:srgbClr val="000000"/>
              </a:solidFill>
            </a:endParaRPr>
          </a:p>
          <a:p>
            <a:pPr>
              <a:spcBef>
                <a:spcPct val="0"/>
              </a:spcBef>
            </a:pPr>
            <a:br>
              <a:rPr lang="en-US" altLang="en-US" dirty="0"/>
            </a:br>
            <a:br>
              <a:rPr lang="en-US" altLang="en-US" dirty="0"/>
            </a:br>
            <a:endParaRPr lang="en-US" altLang="en-US" dirty="0"/>
          </a:p>
        </p:txBody>
      </p:sp>
      <p:sp>
        <p:nvSpPr>
          <p:cNvPr id="84995" name="Slide Number Placeholder 3">
            <a:extLst>
              <a:ext uri="{FF2B5EF4-FFF2-40B4-BE49-F238E27FC236}">
                <a16:creationId xmlns:a16="http://schemas.microsoft.com/office/drawing/2014/main" id="{0D452011-05B9-4E00-5389-BFAFEE60185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Lucida Sans" panose="020B0602030504020204" pitchFamily="34" charset="77"/>
              </a:defRPr>
            </a:lvl1pPr>
            <a:lvl2pPr marL="742950" indent="-285750">
              <a:defRPr>
                <a:solidFill>
                  <a:schemeClr val="tx1"/>
                </a:solidFill>
                <a:latin typeface="Lucida Sans" panose="020B0602030504020204" pitchFamily="34" charset="77"/>
              </a:defRPr>
            </a:lvl2pPr>
            <a:lvl3pPr marL="1143000" indent="-228600">
              <a:defRPr>
                <a:solidFill>
                  <a:schemeClr val="tx1"/>
                </a:solidFill>
                <a:latin typeface="Lucida Sans" panose="020B0602030504020204" pitchFamily="34" charset="77"/>
              </a:defRPr>
            </a:lvl3pPr>
            <a:lvl4pPr marL="1600200" indent="-228600">
              <a:defRPr>
                <a:solidFill>
                  <a:schemeClr val="tx1"/>
                </a:solidFill>
                <a:latin typeface="Lucida Sans" panose="020B0602030504020204" pitchFamily="34" charset="77"/>
              </a:defRPr>
            </a:lvl4pPr>
            <a:lvl5pPr marL="2057400" indent="-228600">
              <a:defRPr>
                <a:solidFill>
                  <a:schemeClr val="tx1"/>
                </a:solidFill>
                <a:latin typeface="Lucida Sans" panose="020B0602030504020204" pitchFamily="34" charset="77"/>
              </a:defRPr>
            </a:lvl5pPr>
            <a:lvl6pPr marL="2514600" indent="-228600" fontAlgn="base">
              <a:spcBef>
                <a:spcPct val="0"/>
              </a:spcBef>
              <a:spcAft>
                <a:spcPct val="0"/>
              </a:spcAft>
              <a:defRPr>
                <a:solidFill>
                  <a:schemeClr val="tx1"/>
                </a:solidFill>
                <a:latin typeface="Lucida Sans" panose="020B0602030504020204" pitchFamily="34" charset="77"/>
              </a:defRPr>
            </a:lvl6pPr>
            <a:lvl7pPr marL="2971800" indent="-228600" fontAlgn="base">
              <a:spcBef>
                <a:spcPct val="0"/>
              </a:spcBef>
              <a:spcAft>
                <a:spcPct val="0"/>
              </a:spcAft>
              <a:defRPr>
                <a:solidFill>
                  <a:schemeClr val="tx1"/>
                </a:solidFill>
                <a:latin typeface="Lucida Sans" panose="020B0602030504020204" pitchFamily="34" charset="77"/>
              </a:defRPr>
            </a:lvl7pPr>
            <a:lvl8pPr marL="3429000" indent="-228600" fontAlgn="base">
              <a:spcBef>
                <a:spcPct val="0"/>
              </a:spcBef>
              <a:spcAft>
                <a:spcPct val="0"/>
              </a:spcAft>
              <a:defRPr>
                <a:solidFill>
                  <a:schemeClr val="tx1"/>
                </a:solidFill>
                <a:latin typeface="Lucida Sans" panose="020B0602030504020204" pitchFamily="34" charset="77"/>
              </a:defRPr>
            </a:lvl8pPr>
            <a:lvl9pPr marL="3886200" indent="-228600" fontAlgn="base">
              <a:spcBef>
                <a:spcPct val="0"/>
              </a:spcBef>
              <a:spcAft>
                <a:spcPct val="0"/>
              </a:spcAft>
              <a:defRPr>
                <a:solidFill>
                  <a:schemeClr val="tx1"/>
                </a:solidFill>
                <a:latin typeface="Lucida Sans" panose="020B0602030504020204" pitchFamily="34" charset="77"/>
              </a:defRPr>
            </a:lvl9pPr>
          </a:lstStyle>
          <a:p>
            <a:pPr fontAlgn="base">
              <a:spcBef>
                <a:spcPct val="0"/>
              </a:spcBef>
              <a:spcAft>
                <a:spcPct val="0"/>
              </a:spcAft>
            </a:pPr>
            <a:fld id="{C3708838-6AE5-F644-9889-995F31F242BA}" type="slidenum">
              <a:rPr lang="en-JM" altLang="en-US">
                <a:latin typeface="Arial" panose="020B0604020202020204" pitchFamily="34" charset="0"/>
              </a:rPr>
              <a:pPr fontAlgn="base">
                <a:spcBef>
                  <a:spcPct val="0"/>
                </a:spcBef>
                <a:spcAft>
                  <a:spcPct val="0"/>
                </a:spcAft>
              </a:pPr>
              <a:t>24</a:t>
            </a:fld>
            <a:endParaRPr lang="en-JM" altLang="en-US" dirty="0">
              <a:latin typeface="Arial" panose="020B0604020202020204"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Slide Image Placeholder 1">
            <a:extLst>
              <a:ext uri="{FF2B5EF4-FFF2-40B4-BE49-F238E27FC236}">
                <a16:creationId xmlns:a16="http://schemas.microsoft.com/office/drawing/2014/main" id="{83B74266-023D-2F3E-4C3A-AD9D394B51B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7AC4E6F6-1F39-468C-2FC9-091D3D3D94BA}"/>
              </a:ext>
            </a:extLst>
          </p:cNvPr>
          <p:cNvSpPr>
            <a:spLocks noGrp="1"/>
          </p:cNvSpPr>
          <p:nvPr>
            <p:ph type="body" idx="1"/>
          </p:nvPr>
        </p:nvSpPr>
        <p:spPr/>
        <p:txBody>
          <a:bodyPr>
            <a:normAutofit fontScale="62500" lnSpcReduction="20000"/>
          </a:bodyPr>
          <a:lstStyle/>
          <a:p>
            <a:pPr fontAlgn="auto">
              <a:spcBef>
                <a:spcPts val="0"/>
              </a:spcBef>
              <a:spcAft>
                <a:spcPts val="0"/>
              </a:spcAft>
              <a:defRPr/>
            </a:pPr>
            <a:r>
              <a:rPr lang="en-US" sz="1800" dirty="0">
                <a:solidFill>
                  <a:srgbClr val="000000"/>
                </a:solidFill>
                <a:latin typeface="Arial" panose="020B0604020202020204" pitchFamily="34" charset="0"/>
              </a:rPr>
              <a:t>CMS (Centers for Medicare and Medicaid Services) contracted with NCQA (National Committee for Quality Assurance) to develop a strategy to evaluate the quality of care. Through this contract HEDIS (Healthcare Effectiveness and Data and Information Set) was established. It is a comprehensive set of standardized performance measures designed to provide purchasers and consumers with the information they need for reliable comparison of health plan performance. HEDIS metrics are used by 90% of US Health plans </a:t>
            </a:r>
            <a:r>
              <a:rPr lang="en-US" sz="1800" dirty="0">
                <a:solidFill>
                  <a:srgbClr val="0D1941"/>
                </a:solidFill>
                <a:latin typeface="Arial" panose="020B0604020202020204" pitchFamily="34" charset="0"/>
              </a:rPr>
              <a:t>to measure performance on important dimensions of care and service. More than 190 million people are enrolled in health plans that report quality results using HEDIS. FDA labeling changes made in 2020 included included language surrounding duration of use. </a:t>
            </a:r>
            <a:r>
              <a:rPr lang="en-US" sz="1800" dirty="0">
                <a:solidFill>
                  <a:srgbClr val="333333"/>
                </a:solidFill>
                <a:latin typeface="Arial" panose="020B0604020202020204" pitchFamily="34" charset="0"/>
              </a:rPr>
              <a:t>Most benzodiazepines are recommended for use for periods of weeks or months. While benzodiazepines are important therapies for many Americans, they are also commonly abused and misused, often together with opioid pain relievers and other medicines, alcohol and illicit drugs,” said FDA Commissioner Stephen M. Hahn, M.D. “We are taking measures and requiring new labeling information to help health care professionals and patients better understand that while benzodiazepines have many treatment benefits, they also carry with them an increased risk of abuse, misuse, addiction and dependence.” Based on this most payors adopted utilization management policies regarding duration of use in new start benzodiazepine patients. System rejections generally range from 14 to 30 day plan limitation. This change is subsequent to labeling changes that were made in 2016 regarding co-prescribing with opioids. These labeling changes and the subsequent quality control metrics which were derived from them leave opportunities for healthcare providers to educate their patients regarding appropriate use. More guideline regarding appropriate use can be expected with FDA deprescribing guidelines set to be released in 2025. </a:t>
            </a:r>
            <a:endParaRPr lang="en-US" dirty="0">
              <a:solidFill>
                <a:srgbClr val="000000"/>
              </a:solidFill>
            </a:endParaRPr>
          </a:p>
          <a:p>
            <a:pPr fontAlgn="auto">
              <a:spcBef>
                <a:spcPts val="0"/>
              </a:spcBef>
              <a:spcAft>
                <a:spcPts val="0"/>
              </a:spcAft>
              <a:defRPr/>
            </a:pPr>
            <a:r>
              <a:rPr lang="en-US" sz="1800" dirty="0">
                <a:solidFill>
                  <a:srgbClr val="000000"/>
                </a:solidFill>
                <a:latin typeface="Arial" panose="020B0604020202020204" pitchFamily="34" charset="0"/>
              </a:rPr>
              <a:t>Adobe Stock #: 499839871</a:t>
            </a:r>
            <a:endParaRPr lang="en-US" dirty="0">
              <a:solidFill>
                <a:srgbClr val="000000"/>
              </a:solidFill>
            </a:endParaRPr>
          </a:p>
          <a:p>
            <a:pPr fontAlgn="auto">
              <a:spcBef>
                <a:spcPts val="0"/>
              </a:spcBef>
              <a:spcAft>
                <a:spcPts val="0"/>
              </a:spcAft>
              <a:defRPr/>
            </a:pPr>
            <a:br>
              <a:rPr lang="en-US" dirty="0"/>
            </a:br>
            <a:br>
              <a:rPr lang="en-US" dirty="0"/>
            </a:br>
            <a:endParaRPr lang="en-US" dirty="0"/>
          </a:p>
        </p:txBody>
      </p:sp>
      <p:sp>
        <p:nvSpPr>
          <p:cNvPr id="87043" name="Slide Number Placeholder 3">
            <a:extLst>
              <a:ext uri="{FF2B5EF4-FFF2-40B4-BE49-F238E27FC236}">
                <a16:creationId xmlns:a16="http://schemas.microsoft.com/office/drawing/2014/main" id="{BCA6809F-D7D1-9A92-EB68-6A999BED23B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Lucida Sans" panose="020B0602030504020204" pitchFamily="34" charset="77"/>
              </a:defRPr>
            </a:lvl1pPr>
            <a:lvl2pPr marL="742950" indent="-285750">
              <a:defRPr>
                <a:solidFill>
                  <a:schemeClr val="tx1"/>
                </a:solidFill>
                <a:latin typeface="Lucida Sans" panose="020B0602030504020204" pitchFamily="34" charset="77"/>
              </a:defRPr>
            </a:lvl2pPr>
            <a:lvl3pPr marL="1143000" indent="-228600">
              <a:defRPr>
                <a:solidFill>
                  <a:schemeClr val="tx1"/>
                </a:solidFill>
                <a:latin typeface="Lucida Sans" panose="020B0602030504020204" pitchFamily="34" charset="77"/>
              </a:defRPr>
            </a:lvl3pPr>
            <a:lvl4pPr marL="1600200" indent="-228600">
              <a:defRPr>
                <a:solidFill>
                  <a:schemeClr val="tx1"/>
                </a:solidFill>
                <a:latin typeface="Lucida Sans" panose="020B0602030504020204" pitchFamily="34" charset="77"/>
              </a:defRPr>
            </a:lvl4pPr>
            <a:lvl5pPr marL="2057400" indent="-228600">
              <a:defRPr>
                <a:solidFill>
                  <a:schemeClr val="tx1"/>
                </a:solidFill>
                <a:latin typeface="Lucida Sans" panose="020B0602030504020204" pitchFamily="34" charset="77"/>
              </a:defRPr>
            </a:lvl5pPr>
            <a:lvl6pPr marL="2514600" indent="-228600" fontAlgn="base">
              <a:spcBef>
                <a:spcPct val="0"/>
              </a:spcBef>
              <a:spcAft>
                <a:spcPct val="0"/>
              </a:spcAft>
              <a:defRPr>
                <a:solidFill>
                  <a:schemeClr val="tx1"/>
                </a:solidFill>
                <a:latin typeface="Lucida Sans" panose="020B0602030504020204" pitchFamily="34" charset="77"/>
              </a:defRPr>
            </a:lvl6pPr>
            <a:lvl7pPr marL="2971800" indent="-228600" fontAlgn="base">
              <a:spcBef>
                <a:spcPct val="0"/>
              </a:spcBef>
              <a:spcAft>
                <a:spcPct val="0"/>
              </a:spcAft>
              <a:defRPr>
                <a:solidFill>
                  <a:schemeClr val="tx1"/>
                </a:solidFill>
                <a:latin typeface="Lucida Sans" panose="020B0602030504020204" pitchFamily="34" charset="77"/>
              </a:defRPr>
            </a:lvl7pPr>
            <a:lvl8pPr marL="3429000" indent="-228600" fontAlgn="base">
              <a:spcBef>
                <a:spcPct val="0"/>
              </a:spcBef>
              <a:spcAft>
                <a:spcPct val="0"/>
              </a:spcAft>
              <a:defRPr>
                <a:solidFill>
                  <a:schemeClr val="tx1"/>
                </a:solidFill>
                <a:latin typeface="Lucida Sans" panose="020B0602030504020204" pitchFamily="34" charset="77"/>
              </a:defRPr>
            </a:lvl8pPr>
            <a:lvl9pPr marL="3886200" indent="-228600" fontAlgn="base">
              <a:spcBef>
                <a:spcPct val="0"/>
              </a:spcBef>
              <a:spcAft>
                <a:spcPct val="0"/>
              </a:spcAft>
              <a:defRPr>
                <a:solidFill>
                  <a:schemeClr val="tx1"/>
                </a:solidFill>
                <a:latin typeface="Lucida Sans" panose="020B0602030504020204" pitchFamily="34" charset="77"/>
              </a:defRPr>
            </a:lvl9pPr>
          </a:lstStyle>
          <a:p>
            <a:pPr fontAlgn="base">
              <a:spcBef>
                <a:spcPct val="0"/>
              </a:spcBef>
              <a:spcAft>
                <a:spcPct val="0"/>
              </a:spcAft>
            </a:pPr>
            <a:fld id="{BF00142C-1C47-1049-861C-2DFFEF5A8FCE}" type="slidenum">
              <a:rPr lang="en-JM" altLang="en-US">
                <a:latin typeface="Arial" panose="020B0604020202020204" pitchFamily="34" charset="0"/>
              </a:rPr>
              <a:pPr fontAlgn="base">
                <a:spcBef>
                  <a:spcPct val="0"/>
                </a:spcBef>
                <a:spcAft>
                  <a:spcPct val="0"/>
                </a:spcAft>
              </a:pPr>
              <a:t>25</a:t>
            </a:fld>
            <a:endParaRPr lang="en-JM" altLang="en-US" dirty="0">
              <a:latin typeface="Arial" panose="020B0604020202020204"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Slide Image Placeholder 1">
            <a:extLst>
              <a:ext uri="{FF2B5EF4-FFF2-40B4-BE49-F238E27FC236}">
                <a16:creationId xmlns:a16="http://schemas.microsoft.com/office/drawing/2014/main" id="{A97F38E3-7030-CD53-6EB1-5A7EFD5A39F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38" name="Notes Placeholder 2">
            <a:extLst>
              <a:ext uri="{FF2B5EF4-FFF2-40B4-BE49-F238E27FC236}">
                <a16:creationId xmlns:a16="http://schemas.microsoft.com/office/drawing/2014/main" id="{553B31C3-DD8B-BBC0-294C-89CC693CD40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sz="1800">
                <a:solidFill>
                  <a:srgbClr val="000000"/>
                </a:solidFill>
                <a:latin typeface="Arial" panose="020B0604020202020204" pitchFamily="34" charset="0"/>
              </a:rPr>
              <a:t>A variety of legislation has been introduced or debated regarding benzodiazepines across many states. These measures include those similar to Colorado which limit day supply for benzodiazepine naive patients</a:t>
            </a:r>
            <a:endParaRPr lang="en-US" altLang="en-US">
              <a:solidFill>
                <a:srgbClr val="000000"/>
              </a:solidFill>
            </a:endParaRPr>
          </a:p>
          <a:p>
            <a:pPr>
              <a:spcBef>
                <a:spcPct val="0"/>
              </a:spcBef>
            </a:pPr>
            <a:br>
              <a:rPr lang="en-US" altLang="en-US"/>
            </a:br>
            <a:br>
              <a:rPr lang="en-US" altLang="en-US"/>
            </a:br>
            <a:endParaRPr lang="en-US" altLang="en-US"/>
          </a:p>
        </p:txBody>
      </p:sp>
      <p:sp>
        <p:nvSpPr>
          <p:cNvPr id="91139" name="Slide Number Placeholder 3">
            <a:extLst>
              <a:ext uri="{FF2B5EF4-FFF2-40B4-BE49-F238E27FC236}">
                <a16:creationId xmlns:a16="http://schemas.microsoft.com/office/drawing/2014/main" id="{8C8B216E-E2CA-190A-5207-08623301BA3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Lucida Sans" panose="020B0602030504020204" pitchFamily="34" charset="77"/>
              </a:defRPr>
            </a:lvl1pPr>
            <a:lvl2pPr marL="742950" indent="-285750">
              <a:defRPr>
                <a:solidFill>
                  <a:schemeClr val="tx1"/>
                </a:solidFill>
                <a:latin typeface="Lucida Sans" panose="020B0602030504020204" pitchFamily="34" charset="77"/>
              </a:defRPr>
            </a:lvl2pPr>
            <a:lvl3pPr marL="1143000" indent="-228600">
              <a:defRPr>
                <a:solidFill>
                  <a:schemeClr val="tx1"/>
                </a:solidFill>
                <a:latin typeface="Lucida Sans" panose="020B0602030504020204" pitchFamily="34" charset="77"/>
              </a:defRPr>
            </a:lvl3pPr>
            <a:lvl4pPr marL="1600200" indent="-228600">
              <a:defRPr>
                <a:solidFill>
                  <a:schemeClr val="tx1"/>
                </a:solidFill>
                <a:latin typeface="Lucida Sans" panose="020B0602030504020204" pitchFamily="34" charset="77"/>
              </a:defRPr>
            </a:lvl4pPr>
            <a:lvl5pPr marL="2057400" indent="-228600">
              <a:defRPr>
                <a:solidFill>
                  <a:schemeClr val="tx1"/>
                </a:solidFill>
                <a:latin typeface="Lucida Sans" panose="020B0602030504020204" pitchFamily="34" charset="77"/>
              </a:defRPr>
            </a:lvl5pPr>
            <a:lvl6pPr marL="2514600" indent="-228600" fontAlgn="base">
              <a:spcBef>
                <a:spcPct val="0"/>
              </a:spcBef>
              <a:spcAft>
                <a:spcPct val="0"/>
              </a:spcAft>
              <a:defRPr>
                <a:solidFill>
                  <a:schemeClr val="tx1"/>
                </a:solidFill>
                <a:latin typeface="Lucida Sans" panose="020B0602030504020204" pitchFamily="34" charset="77"/>
              </a:defRPr>
            </a:lvl6pPr>
            <a:lvl7pPr marL="2971800" indent="-228600" fontAlgn="base">
              <a:spcBef>
                <a:spcPct val="0"/>
              </a:spcBef>
              <a:spcAft>
                <a:spcPct val="0"/>
              </a:spcAft>
              <a:defRPr>
                <a:solidFill>
                  <a:schemeClr val="tx1"/>
                </a:solidFill>
                <a:latin typeface="Lucida Sans" panose="020B0602030504020204" pitchFamily="34" charset="77"/>
              </a:defRPr>
            </a:lvl7pPr>
            <a:lvl8pPr marL="3429000" indent="-228600" fontAlgn="base">
              <a:spcBef>
                <a:spcPct val="0"/>
              </a:spcBef>
              <a:spcAft>
                <a:spcPct val="0"/>
              </a:spcAft>
              <a:defRPr>
                <a:solidFill>
                  <a:schemeClr val="tx1"/>
                </a:solidFill>
                <a:latin typeface="Lucida Sans" panose="020B0602030504020204" pitchFamily="34" charset="77"/>
              </a:defRPr>
            </a:lvl8pPr>
            <a:lvl9pPr marL="3886200" indent="-228600" fontAlgn="base">
              <a:spcBef>
                <a:spcPct val="0"/>
              </a:spcBef>
              <a:spcAft>
                <a:spcPct val="0"/>
              </a:spcAft>
              <a:defRPr>
                <a:solidFill>
                  <a:schemeClr val="tx1"/>
                </a:solidFill>
                <a:latin typeface="Lucida Sans" panose="020B0602030504020204" pitchFamily="34" charset="77"/>
              </a:defRPr>
            </a:lvl9pPr>
          </a:lstStyle>
          <a:p>
            <a:pPr fontAlgn="base">
              <a:spcBef>
                <a:spcPct val="0"/>
              </a:spcBef>
              <a:spcAft>
                <a:spcPct val="0"/>
              </a:spcAft>
            </a:pPr>
            <a:fld id="{C6D1DDD9-C18A-FA4B-AA74-AF38A18A7489}" type="slidenum">
              <a:rPr lang="en-JM" altLang="en-US">
                <a:latin typeface="Arial" panose="020B0604020202020204" pitchFamily="34" charset="0"/>
              </a:rPr>
              <a:pPr fontAlgn="base">
                <a:spcBef>
                  <a:spcPct val="0"/>
                </a:spcBef>
                <a:spcAft>
                  <a:spcPct val="0"/>
                </a:spcAft>
              </a:pPr>
              <a:t>28</a:t>
            </a:fld>
            <a:endParaRPr lang="en-JM" altLang="en-US" dirty="0">
              <a:latin typeface="Arial" panose="020B0604020202020204"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Slide Image Placeholder 1">
            <a:extLst>
              <a:ext uri="{FF2B5EF4-FFF2-40B4-BE49-F238E27FC236}">
                <a16:creationId xmlns:a16="http://schemas.microsoft.com/office/drawing/2014/main" id="{39EE924F-BEF3-6907-FAE1-0B783984865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848684E3-25B5-D4C7-E491-B215A0148FCF}"/>
              </a:ext>
            </a:extLst>
          </p:cNvPr>
          <p:cNvSpPr>
            <a:spLocks noGrp="1"/>
          </p:cNvSpPr>
          <p:nvPr>
            <p:ph type="body" idx="1"/>
          </p:nvPr>
        </p:nvSpPr>
        <p:spPr/>
        <p:txBody>
          <a:bodyPr>
            <a:normAutofit fontScale="47500" lnSpcReduction="20000"/>
          </a:bodyPr>
          <a:lstStyle/>
          <a:p>
            <a:pPr fontAlgn="auto">
              <a:spcBef>
                <a:spcPts val="0"/>
              </a:spcBef>
              <a:spcAft>
                <a:spcPts val="0"/>
              </a:spcAft>
              <a:defRPr/>
            </a:pPr>
            <a:r>
              <a:rPr lang="en-US" sz="1800" dirty="0">
                <a:solidFill>
                  <a:srgbClr val="606060"/>
                </a:solidFill>
              </a:rPr>
              <a:t>No patient should ever be made to taper or forced off benzodiazepines against their will. Abrupt stoppage of medication can be deadly and can cause seizures. Taper rates in with dose reduction of 25% weekly were shown to be ineffective for 32-42% of patients. Therefore slower rates should be considered in most patient to alleviate symptoms that are often associated with tapering such as insomnia and anxiety from the down regulation of GABA. 90% of patients who did the 4 week taper experienced withdrawal side effects. Reduction rates between 5-10% weekly are often suggested. </a:t>
            </a:r>
            <a:endParaRPr lang="en-US" dirty="0">
              <a:solidFill>
                <a:srgbClr val="000000"/>
              </a:solidFill>
            </a:endParaRPr>
          </a:p>
          <a:p>
            <a:pPr fontAlgn="auto">
              <a:spcBef>
                <a:spcPts val="0"/>
              </a:spcBef>
              <a:spcAft>
                <a:spcPts val="0"/>
              </a:spcAft>
              <a:defRPr/>
            </a:pPr>
            <a:r>
              <a:rPr lang="en-US" sz="1800" dirty="0">
                <a:solidFill>
                  <a:srgbClr val="606060"/>
                </a:solidFill>
              </a:rPr>
              <a:t>Another tapering method used is dose skipping. For this method patients decrease their daily doses one by one over the course of weeks until all doses are stopped. While these 2 methods are easy to suggest for the general patient clientele, very few patients may be successful due to withdrawal symptoms and lack of healthcare professional support through the process. The other methods which we will discuss require patients or compounding pharmacies to slowly scale back the dose over a protracted period of time. The most popular tapering methods used and still in popular use is from Dr. Heather Ashton, a British psychopharmacologist, and can be found in the Ashton Manual. This resource is available free online through a quick search. The recommendation is to switch to an equivalent dose of diazepam for a slow defined taper. Diazepam Milligram Equivalents (DME) are used to convert to the appropriate dose of diazepam. The Ashton Manual advocated patient guided tapers with most tapers lasting 10 months or longer depending on starting dose and individual response. Diazepam is used due to it’s long half life. With this method it is difficult to know if patient side effects and withdrawal symptoms are due to new exposure diazepam versus long term benzodiazepine exposure. Additionally there is time additional time in the process due to the switch between all other benzodiazepines to diazepam. For patients capable of using an electronic scale and performing a slow individualized taper at home the micro-taper method can be suggested. For this the patient will need an electronic scale and very small amounts of the drug are subtracted either daily or every few days. Patients using this methods generally take away 0.001-0.003 grams each time they subtract. Benzodiazepine tapering strips may be effective for some patients but are currently only </a:t>
            </a:r>
            <a:r>
              <a:rPr lang="en-US" sz="1800" dirty="0" err="1">
                <a:solidFill>
                  <a:srgbClr val="606060"/>
                </a:solidFill>
              </a:rPr>
              <a:t>availble</a:t>
            </a:r>
            <a:r>
              <a:rPr lang="en-US" sz="1800" dirty="0">
                <a:solidFill>
                  <a:srgbClr val="606060"/>
                </a:solidFill>
              </a:rPr>
              <a:t> in the Netherlands. Compounding pharmacies can fill a gap here by providing either liquid diazepam or a compounded version of the patients originally prescribed benzodiazepine by mixing </a:t>
            </a:r>
            <a:r>
              <a:rPr lang="en-US" sz="1800" dirty="0" err="1">
                <a:solidFill>
                  <a:srgbClr val="606060"/>
                </a:solidFill>
              </a:rPr>
              <a:t>OraPlus</a:t>
            </a:r>
            <a:r>
              <a:rPr lang="en-US" sz="1800" dirty="0">
                <a:solidFill>
                  <a:srgbClr val="606060"/>
                </a:solidFill>
              </a:rPr>
              <a:t> with the crushed powder tablets or a powder drug formulation. For those with an intolerance to the liquid products or those who do not have prescriptions benefits for compounded medication, dry powder or crushed tablets can be mixed with water and milk and taken immediately after mixing for a home version of the liquid taper. </a:t>
            </a:r>
            <a:endParaRPr lang="en-US" dirty="0">
              <a:solidFill>
                <a:srgbClr val="000000"/>
              </a:solidFill>
            </a:endParaRPr>
          </a:p>
          <a:p>
            <a:pPr fontAlgn="auto">
              <a:spcBef>
                <a:spcPts val="0"/>
              </a:spcBef>
              <a:spcAft>
                <a:spcPts val="0"/>
              </a:spcAft>
              <a:defRPr/>
            </a:pPr>
            <a:r>
              <a:rPr lang="en-US" sz="1800" dirty="0">
                <a:solidFill>
                  <a:srgbClr val="000000"/>
                </a:solidFill>
                <a:latin typeface="Arial" panose="020B0604020202020204" pitchFamily="34" charset="0"/>
              </a:rPr>
              <a:t>Adobe Stock # 277548507</a:t>
            </a:r>
            <a:endParaRPr lang="en-US" dirty="0">
              <a:solidFill>
                <a:srgbClr val="000000"/>
              </a:solidFill>
            </a:endParaRPr>
          </a:p>
          <a:p>
            <a:pPr fontAlgn="auto">
              <a:spcBef>
                <a:spcPts val="0"/>
              </a:spcBef>
              <a:spcAft>
                <a:spcPts val="0"/>
              </a:spcAft>
              <a:defRPr/>
            </a:pPr>
            <a:br>
              <a:rPr lang="en-US" dirty="0"/>
            </a:br>
            <a:br>
              <a:rPr lang="en-US" dirty="0"/>
            </a:br>
            <a:endParaRPr lang="en-US" dirty="0"/>
          </a:p>
        </p:txBody>
      </p:sp>
      <p:sp>
        <p:nvSpPr>
          <p:cNvPr id="94211" name="Slide Number Placeholder 3">
            <a:extLst>
              <a:ext uri="{FF2B5EF4-FFF2-40B4-BE49-F238E27FC236}">
                <a16:creationId xmlns:a16="http://schemas.microsoft.com/office/drawing/2014/main" id="{3707B869-3ED4-4199-A284-809B50ED34E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Lucida Sans" panose="020B0602030504020204" pitchFamily="34" charset="77"/>
              </a:defRPr>
            </a:lvl1pPr>
            <a:lvl2pPr marL="742950" indent="-285750">
              <a:defRPr>
                <a:solidFill>
                  <a:schemeClr val="tx1"/>
                </a:solidFill>
                <a:latin typeface="Lucida Sans" panose="020B0602030504020204" pitchFamily="34" charset="77"/>
              </a:defRPr>
            </a:lvl2pPr>
            <a:lvl3pPr marL="1143000" indent="-228600">
              <a:defRPr>
                <a:solidFill>
                  <a:schemeClr val="tx1"/>
                </a:solidFill>
                <a:latin typeface="Lucida Sans" panose="020B0602030504020204" pitchFamily="34" charset="77"/>
              </a:defRPr>
            </a:lvl3pPr>
            <a:lvl4pPr marL="1600200" indent="-228600">
              <a:defRPr>
                <a:solidFill>
                  <a:schemeClr val="tx1"/>
                </a:solidFill>
                <a:latin typeface="Lucida Sans" panose="020B0602030504020204" pitchFamily="34" charset="77"/>
              </a:defRPr>
            </a:lvl4pPr>
            <a:lvl5pPr marL="2057400" indent="-228600">
              <a:defRPr>
                <a:solidFill>
                  <a:schemeClr val="tx1"/>
                </a:solidFill>
                <a:latin typeface="Lucida Sans" panose="020B0602030504020204" pitchFamily="34" charset="77"/>
              </a:defRPr>
            </a:lvl5pPr>
            <a:lvl6pPr marL="2514600" indent="-228600" fontAlgn="base">
              <a:spcBef>
                <a:spcPct val="0"/>
              </a:spcBef>
              <a:spcAft>
                <a:spcPct val="0"/>
              </a:spcAft>
              <a:defRPr>
                <a:solidFill>
                  <a:schemeClr val="tx1"/>
                </a:solidFill>
                <a:latin typeface="Lucida Sans" panose="020B0602030504020204" pitchFamily="34" charset="77"/>
              </a:defRPr>
            </a:lvl6pPr>
            <a:lvl7pPr marL="2971800" indent="-228600" fontAlgn="base">
              <a:spcBef>
                <a:spcPct val="0"/>
              </a:spcBef>
              <a:spcAft>
                <a:spcPct val="0"/>
              </a:spcAft>
              <a:defRPr>
                <a:solidFill>
                  <a:schemeClr val="tx1"/>
                </a:solidFill>
                <a:latin typeface="Lucida Sans" panose="020B0602030504020204" pitchFamily="34" charset="77"/>
              </a:defRPr>
            </a:lvl7pPr>
            <a:lvl8pPr marL="3429000" indent="-228600" fontAlgn="base">
              <a:spcBef>
                <a:spcPct val="0"/>
              </a:spcBef>
              <a:spcAft>
                <a:spcPct val="0"/>
              </a:spcAft>
              <a:defRPr>
                <a:solidFill>
                  <a:schemeClr val="tx1"/>
                </a:solidFill>
                <a:latin typeface="Lucida Sans" panose="020B0602030504020204" pitchFamily="34" charset="77"/>
              </a:defRPr>
            </a:lvl8pPr>
            <a:lvl9pPr marL="3886200" indent="-228600" fontAlgn="base">
              <a:spcBef>
                <a:spcPct val="0"/>
              </a:spcBef>
              <a:spcAft>
                <a:spcPct val="0"/>
              </a:spcAft>
              <a:defRPr>
                <a:solidFill>
                  <a:schemeClr val="tx1"/>
                </a:solidFill>
                <a:latin typeface="Lucida Sans" panose="020B0602030504020204" pitchFamily="34" charset="77"/>
              </a:defRPr>
            </a:lvl9pPr>
          </a:lstStyle>
          <a:p>
            <a:pPr fontAlgn="base">
              <a:spcBef>
                <a:spcPct val="0"/>
              </a:spcBef>
              <a:spcAft>
                <a:spcPct val="0"/>
              </a:spcAft>
            </a:pPr>
            <a:fld id="{A2A90686-C95E-8C4F-B312-F950694B6462}" type="slidenum">
              <a:rPr lang="en-JM" altLang="en-US">
                <a:latin typeface="Arial" panose="020B0604020202020204" pitchFamily="34" charset="0"/>
              </a:rPr>
              <a:pPr fontAlgn="base">
                <a:spcBef>
                  <a:spcPct val="0"/>
                </a:spcBef>
                <a:spcAft>
                  <a:spcPct val="0"/>
                </a:spcAft>
              </a:pPr>
              <a:t>30</a:t>
            </a:fld>
            <a:endParaRPr lang="en-JM" altLang="en-US" dirty="0">
              <a:latin typeface="Arial" panose="020B0604020202020204"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Slide Image Placeholder 1">
            <a:extLst>
              <a:ext uri="{FF2B5EF4-FFF2-40B4-BE49-F238E27FC236}">
                <a16:creationId xmlns:a16="http://schemas.microsoft.com/office/drawing/2014/main" id="{EAC8B7C5-1D86-71BE-52B1-9BACA75D427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258" name="Notes Placeholder 2">
            <a:extLst>
              <a:ext uri="{FF2B5EF4-FFF2-40B4-BE49-F238E27FC236}">
                <a16:creationId xmlns:a16="http://schemas.microsoft.com/office/drawing/2014/main" id="{34278B99-97B1-E228-6A2C-D3C8AE0E0FD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sz="1800" dirty="0">
                <a:solidFill>
                  <a:srgbClr val="000000"/>
                </a:solidFill>
                <a:latin typeface="Arial" panose="020B0604020202020204" pitchFamily="34" charset="0"/>
              </a:rPr>
              <a:t>Women are commonly prescribed benzos</a:t>
            </a:r>
            <a:endParaRPr lang="en-US" altLang="en-US" dirty="0">
              <a:solidFill>
                <a:srgbClr val="000000"/>
              </a:solidFill>
            </a:endParaRPr>
          </a:p>
          <a:p>
            <a:pPr>
              <a:spcBef>
                <a:spcPct val="0"/>
              </a:spcBef>
            </a:pPr>
            <a:r>
              <a:rPr lang="en-US" altLang="en-US" sz="1800" dirty="0">
                <a:solidFill>
                  <a:srgbClr val="000000"/>
                </a:solidFill>
                <a:latin typeface="Arial" panose="020B0604020202020204" pitchFamily="34" charset="0"/>
              </a:rPr>
              <a:t>Adobe stock: 270119663</a:t>
            </a:r>
            <a:endParaRPr lang="en-US" altLang="en-US" dirty="0">
              <a:solidFill>
                <a:srgbClr val="000000"/>
              </a:solidFill>
            </a:endParaRPr>
          </a:p>
          <a:p>
            <a:pPr>
              <a:spcBef>
                <a:spcPct val="0"/>
              </a:spcBef>
            </a:pPr>
            <a:br>
              <a:rPr lang="en-US" altLang="en-US" dirty="0"/>
            </a:br>
            <a:br>
              <a:rPr lang="en-US" altLang="en-US" dirty="0"/>
            </a:br>
            <a:endParaRPr lang="en-US" altLang="en-US" dirty="0"/>
          </a:p>
        </p:txBody>
      </p:sp>
      <p:sp>
        <p:nvSpPr>
          <p:cNvPr id="96259" name="Slide Number Placeholder 3">
            <a:extLst>
              <a:ext uri="{FF2B5EF4-FFF2-40B4-BE49-F238E27FC236}">
                <a16:creationId xmlns:a16="http://schemas.microsoft.com/office/drawing/2014/main" id="{8D967E24-8C60-C8D3-ADE6-FA821504B22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Lucida Sans" panose="020B0602030504020204" pitchFamily="34" charset="77"/>
              </a:defRPr>
            </a:lvl1pPr>
            <a:lvl2pPr marL="742950" indent="-285750">
              <a:defRPr>
                <a:solidFill>
                  <a:schemeClr val="tx1"/>
                </a:solidFill>
                <a:latin typeface="Lucida Sans" panose="020B0602030504020204" pitchFamily="34" charset="77"/>
              </a:defRPr>
            </a:lvl2pPr>
            <a:lvl3pPr marL="1143000" indent="-228600">
              <a:defRPr>
                <a:solidFill>
                  <a:schemeClr val="tx1"/>
                </a:solidFill>
                <a:latin typeface="Lucida Sans" panose="020B0602030504020204" pitchFamily="34" charset="77"/>
              </a:defRPr>
            </a:lvl3pPr>
            <a:lvl4pPr marL="1600200" indent="-228600">
              <a:defRPr>
                <a:solidFill>
                  <a:schemeClr val="tx1"/>
                </a:solidFill>
                <a:latin typeface="Lucida Sans" panose="020B0602030504020204" pitchFamily="34" charset="77"/>
              </a:defRPr>
            </a:lvl4pPr>
            <a:lvl5pPr marL="2057400" indent="-228600">
              <a:defRPr>
                <a:solidFill>
                  <a:schemeClr val="tx1"/>
                </a:solidFill>
                <a:latin typeface="Lucida Sans" panose="020B0602030504020204" pitchFamily="34" charset="77"/>
              </a:defRPr>
            </a:lvl5pPr>
            <a:lvl6pPr marL="2514600" indent="-228600" fontAlgn="base">
              <a:spcBef>
                <a:spcPct val="0"/>
              </a:spcBef>
              <a:spcAft>
                <a:spcPct val="0"/>
              </a:spcAft>
              <a:defRPr>
                <a:solidFill>
                  <a:schemeClr val="tx1"/>
                </a:solidFill>
                <a:latin typeface="Lucida Sans" panose="020B0602030504020204" pitchFamily="34" charset="77"/>
              </a:defRPr>
            </a:lvl6pPr>
            <a:lvl7pPr marL="2971800" indent="-228600" fontAlgn="base">
              <a:spcBef>
                <a:spcPct val="0"/>
              </a:spcBef>
              <a:spcAft>
                <a:spcPct val="0"/>
              </a:spcAft>
              <a:defRPr>
                <a:solidFill>
                  <a:schemeClr val="tx1"/>
                </a:solidFill>
                <a:latin typeface="Lucida Sans" panose="020B0602030504020204" pitchFamily="34" charset="77"/>
              </a:defRPr>
            </a:lvl7pPr>
            <a:lvl8pPr marL="3429000" indent="-228600" fontAlgn="base">
              <a:spcBef>
                <a:spcPct val="0"/>
              </a:spcBef>
              <a:spcAft>
                <a:spcPct val="0"/>
              </a:spcAft>
              <a:defRPr>
                <a:solidFill>
                  <a:schemeClr val="tx1"/>
                </a:solidFill>
                <a:latin typeface="Lucida Sans" panose="020B0602030504020204" pitchFamily="34" charset="77"/>
              </a:defRPr>
            </a:lvl8pPr>
            <a:lvl9pPr marL="3886200" indent="-228600" fontAlgn="base">
              <a:spcBef>
                <a:spcPct val="0"/>
              </a:spcBef>
              <a:spcAft>
                <a:spcPct val="0"/>
              </a:spcAft>
              <a:defRPr>
                <a:solidFill>
                  <a:schemeClr val="tx1"/>
                </a:solidFill>
                <a:latin typeface="Lucida Sans" panose="020B0602030504020204" pitchFamily="34" charset="77"/>
              </a:defRPr>
            </a:lvl9pPr>
          </a:lstStyle>
          <a:p>
            <a:pPr fontAlgn="base">
              <a:spcBef>
                <a:spcPct val="0"/>
              </a:spcBef>
              <a:spcAft>
                <a:spcPct val="0"/>
              </a:spcAft>
            </a:pPr>
            <a:fld id="{5A464FAE-DFDE-404E-8EA7-EB5A0DDB70C3}" type="slidenum">
              <a:rPr lang="en-JM" altLang="en-US">
                <a:latin typeface="Arial" panose="020B0604020202020204" pitchFamily="34" charset="0"/>
              </a:rPr>
              <a:pPr fontAlgn="base">
                <a:spcBef>
                  <a:spcPct val="0"/>
                </a:spcBef>
                <a:spcAft>
                  <a:spcPct val="0"/>
                </a:spcAft>
              </a:pPr>
              <a:t>31</a:t>
            </a:fld>
            <a:endParaRPr lang="en-JM" altLang="en-US" dirty="0">
              <a:latin typeface="Arial" panose="020B0604020202020204"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Slide Image Placeholder 1">
            <a:extLst>
              <a:ext uri="{FF2B5EF4-FFF2-40B4-BE49-F238E27FC236}">
                <a16:creationId xmlns:a16="http://schemas.microsoft.com/office/drawing/2014/main" id="{D5CBD642-6C8D-12C8-95E9-3A78AD5A377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18EB9594-7631-5396-5300-CBC644F99812}"/>
              </a:ext>
            </a:extLst>
          </p:cNvPr>
          <p:cNvSpPr>
            <a:spLocks noGrp="1"/>
          </p:cNvSpPr>
          <p:nvPr>
            <p:ph type="body" idx="1"/>
          </p:nvPr>
        </p:nvSpPr>
        <p:spPr/>
        <p:txBody>
          <a:bodyPr>
            <a:normAutofit fontScale="92500" lnSpcReduction="20000"/>
          </a:bodyPr>
          <a:lstStyle/>
          <a:p>
            <a:pPr fontAlgn="auto">
              <a:spcBef>
                <a:spcPts val="0"/>
              </a:spcBef>
              <a:spcAft>
                <a:spcPts val="0"/>
              </a:spcAft>
              <a:defRPr/>
            </a:pPr>
            <a:r>
              <a:rPr lang="en-US" sz="1800" dirty="0">
                <a:solidFill>
                  <a:srgbClr val="000000"/>
                </a:solidFill>
                <a:latin typeface="Arial" panose="020B0604020202020204" pitchFamily="34" charset="0"/>
              </a:rPr>
              <a:t>Adobe stock:137496052</a:t>
            </a:r>
            <a:endParaRPr lang="en-US" dirty="0">
              <a:solidFill>
                <a:srgbClr val="000000"/>
              </a:solidFill>
            </a:endParaRPr>
          </a:p>
          <a:p>
            <a:pPr>
              <a:spcBef>
                <a:spcPts val="0"/>
              </a:spcBef>
              <a:spcAft>
                <a:spcPts val="0"/>
              </a:spcAft>
              <a:buFont typeface="+mj-lt"/>
              <a:buAutoNum type="arabicPeriod"/>
              <a:defRPr/>
            </a:pPr>
            <a:r>
              <a:rPr lang="en-US" sz="1800" dirty="0">
                <a:solidFill>
                  <a:srgbClr val="000000"/>
                </a:solidFill>
                <a:latin typeface="Arial" panose="020B0604020202020204" pitchFamily="34" charset="0"/>
              </a:rPr>
              <a:t>Has the patient been engaged in this decision?: What does the patient know and how do they feel about the possibility of a dose reduction or discontinuation?</a:t>
            </a:r>
          </a:p>
          <a:p>
            <a:pPr>
              <a:spcBef>
                <a:spcPts val="0"/>
              </a:spcBef>
              <a:spcAft>
                <a:spcPts val="0"/>
              </a:spcAft>
              <a:buFont typeface="+mj-lt"/>
              <a:buAutoNum type="arabicPeriod"/>
              <a:defRPr/>
            </a:pPr>
            <a:r>
              <a:rPr lang="en-US" sz="1800" dirty="0">
                <a:solidFill>
                  <a:srgbClr val="000000"/>
                </a:solidFill>
                <a:latin typeface="Arial" panose="020B0604020202020204" pitchFamily="34" charset="0"/>
              </a:rPr>
              <a:t>What is the indication and have other appropriate measures been taken to ensure the core complaint is addressed? For NM, is her anxiety otherwise being appropriately </a:t>
            </a:r>
            <a:r>
              <a:rPr lang="en-US" sz="1800" dirty="0" err="1">
                <a:solidFill>
                  <a:srgbClr val="000000"/>
                </a:solidFill>
                <a:latin typeface="Arial" panose="020B0604020202020204" pitchFamily="34" charset="0"/>
              </a:rPr>
              <a:t>treates</a:t>
            </a:r>
            <a:r>
              <a:rPr lang="en-US" sz="1800" dirty="0">
                <a:solidFill>
                  <a:srgbClr val="000000"/>
                </a:solidFill>
                <a:latin typeface="Arial" panose="020B0604020202020204" pitchFamily="34" charset="0"/>
              </a:rPr>
              <a:t> with an antidepressant? Has she sought out cognitive behavioral therapy?</a:t>
            </a:r>
          </a:p>
          <a:p>
            <a:pPr>
              <a:spcBef>
                <a:spcPts val="0"/>
              </a:spcBef>
              <a:spcAft>
                <a:spcPts val="1200"/>
              </a:spcAft>
              <a:buFont typeface="+mj-lt"/>
              <a:buAutoNum type="arabicPeriod"/>
              <a:defRPr/>
            </a:pPr>
            <a:r>
              <a:rPr lang="en-US" sz="1800" dirty="0">
                <a:solidFill>
                  <a:srgbClr val="000000"/>
                </a:solidFill>
                <a:latin typeface="Arial" panose="020B0604020202020204" pitchFamily="34" charset="0"/>
              </a:rPr>
              <a:t>Drug holiday?</a:t>
            </a:r>
          </a:p>
          <a:p>
            <a:pPr>
              <a:spcBef>
                <a:spcPts val="0"/>
              </a:spcBef>
              <a:spcAft>
                <a:spcPts val="1200"/>
              </a:spcAft>
              <a:buFont typeface="+mj-lt"/>
              <a:buAutoNum type="arabicPeriod"/>
              <a:defRPr/>
            </a:pPr>
            <a:r>
              <a:rPr lang="en-US" sz="1800" dirty="0">
                <a:solidFill>
                  <a:srgbClr val="000000"/>
                </a:solidFill>
                <a:latin typeface="Arial" panose="020B0604020202020204" pitchFamily="34" charset="0"/>
              </a:rPr>
              <a:t>How does the patient utilize the prescription, are they taking the medication around the clock and maximizing prn use? Or are they receiving some fraction of the total daily use? How do they view their doses, are they anxiously watching the clock waiting on their next dose or not?</a:t>
            </a:r>
          </a:p>
          <a:p>
            <a:pPr fontAlgn="auto">
              <a:spcBef>
                <a:spcPts val="0"/>
              </a:spcBef>
              <a:spcAft>
                <a:spcPts val="0"/>
              </a:spcAft>
              <a:defRPr/>
            </a:pPr>
            <a:endParaRPr lang="en-US" dirty="0"/>
          </a:p>
        </p:txBody>
      </p:sp>
      <p:sp>
        <p:nvSpPr>
          <p:cNvPr id="98307" name="Slide Number Placeholder 3">
            <a:extLst>
              <a:ext uri="{FF2B5EF4-FFF2-40B4-BE49-F238E27FC236}">
                <a16:creationId xmlns:a16="http://schemas.microsoft.com/office/drawing/2014/main" id="{453DFF56-104C-0583-0127-7724056869B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Lucida Sans" panose="020B0602030504020204" pitchFamily="34" charset="77"/>
              </a:defRPr>
            </a:lvl1pPr>
            <a:lvl2pPr marL="742950" indent="-285750">
              <a:defRPr>
                <a:solidFill>
                  <a:schemeClr val="tx1"/>
                </a:solidFill>
                <a:latin typeface="Lucida Sans" panose="020B0602030504020204" pitchFamily="34" charset="77"/>
              </a:defRPr>
            </a:lvl2pPr>
            <a:lvl3pPr marL="1143000" indent="-228600">
              <a:defRPr>
                <a:solidFill>
                  <a:schemeClr val="tx1"/>
                </a:solidFill>
                <a:latin typeface="Lucida Sans" panose="020B0602030504020204" pitchFamily="34" charset="77"/>
              </a:defRPr>
            </a:lvl3pPr>
            <a:lvl4pPr marL="1600200" indent="-228600">
              <a:defRPr>
                <a:solidFill>
                  <a:schemeClr val="tx1"/>
                </a:solidFill>
                <a:latin typeface="Lucida Sans" panose="020B0602030504020204" pitchFamily="34" charset="77"/>
              </a:defRPr>
            </a:lvl4pPr>
            <a:lvl5pPr marL="2057400" indent="-228600">
              <a:defRPr>
                <a:solidFill>
                  <a:schemeClr val="tx1"/>
                </a:solidFill>
                <a:latin typeface="Lucida Sans" panose="020B0602030504020204" pitchFamily="34" charset="77"/>
              </a:defRPr>
            </a:lvl5pPr>
            <a:lvl6pPr marL="2514600" indent="-228600" fontAlgn="base">
              <a:spcBef>
                <a:spcPct val="0"/>
              </a:spcBef>
              <a:spcAft>
                <a:spcPct val="0"/>
              </a:spcAft>
              <a:defRPr>
                <a:solidFill>
                  <a:schemeClr val="tx1"/>
                </a:solidFill>
                <a:latin typeface="Lucida Sans" panose="020B0602030504020204" pitchFamily="34" charset="77"/>
              </a:defRPr>
            </a:lvl6pPr>
            <a:lvl7pPr marL="2971800" indent="-228600" fontAlgn="base">
              <a:spcBef>
                <a:spcPct val="0"/>
              </a:spcBef>
              <a:spcAft>
                <a:spcPct val="0"/>
              </a:spcAft>
              <a:defRPr>
                <a:solidFill>
                  <a:schemeClr val="tx1"/>
                </a:solidFill>
                <a:latin typeface="Lucida Sans" panose="020B0602030504020204" pitchFamily="34" charset="77"/>
              </a:defRPr>
            </a:lvl7pPr>
            <a:lvl8pPr marL="3429000" indent="-228600" fontAlgn="base">
              <a:spcBef>
                <a:spcPct val="0"/>
              </a:spcBef>
              <a:spcAft>
                <a:spcPct val="0"/>
              </a:spcAft>
              <a:defRPr>
                <a:solidFill>
                  <a:schemeClr val="tx1"/>
                </a:solidFill>
                <a:latin typeface="Lucida Sans" panose="020B0602030504020204" pitchFamily="34" charset="77"/>
              </a:defRPr>
            </a:lvl8pPr>
            <a:lvl9pPr marL="3886200" indent="-228600" fontAlgn="base">
              <a:spcBef>
                <a:spcPct val="0"/>
              </a:spcBef>
              <a:spcAft>
                <a:spcPct val="0"/>
              </a:spcAft>
              <a:defRPr>
                <a:solidFill>
                  <a:schemeClr val="tx1"/>
                </a:solidFill>
                <a:latin typeface="Lucida Sans" panose="020B0602030504020204" pitchFamily="34" charset="77"/>
              </a:defRPr>
            </a:lvl9pPr>
          </a:lstStyle>
          <a:p>
            <a:pPr fontAlgn="base">
              <a:spcBef>
                <a:spcPct val="0"/>
              </a:spcBef>
              <a:spcAft>
                <a:spcPct val="0"/>
              </a:spcAft>
            </a:pPr>
            <a:fld id="{79F4788E-4277-6C4A-ADFA-CEC53772B0D8}" type="slidenum">
              <a:rPr lang="en-JM" altLang="en-US">
                <a:latin typeface="Arial" panose="020B0604020202020204" pitchFamily="34" charset="0"/>
              </a:rPr>
              <a:pPr fontAlgn="base">
                <a:spcBef>
                  <a:spcPct val="0"/>
                </a:spcBef>
                <a:spcAft>
                  <a:spcPct val="0"/>
                </a:spcAft>
              </a:pPr>
              <a:t>32</a:t>
            </a:fld>
            <a:endParaRPr lang="en-JM" altLang="en-US" dirty="0">
              <a:latin typeface="Arial" panose="020B0604020202020204"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Slide Image Placeholder 1">
            <a:extLst>
              <a:ext uri="{FF2B5EF4-FFF2-40B4-BE49-F238E27FC236}">
                <a16:creationId xmlns:a16="http://schemas.microsoft.com/office/drawing/2014/main" id="{20E5FEDD-FB6F-4978-60DA-2D34BA27A88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0354" name="Notes Placeholder 2">
            <a:extLst>
              <a:ext uri="{FF2B5EF4-FFF2-40B4-BE49-F238E27FC236}">
                <a16:creationId xmlns:a16="http://schemas.microsoft.com/office/drawing/2014/main" id="{03987C03-89DC-B87A-D9B9-99B89988C5A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sz="1800" dirty="0">
                <a:solidFill>
                  <a:srgbClr val="000000"/>
                </a:solidFill>
                <a:latin typeface="Arial" panose="020B0604020202020204" pitchFamily="34" charset="0"/>
              </a:rPr>
              <a:t>Adobe stock: 582601992</a:t>
            </a:r>
            <a:endParaRPr lang="en-US" altLang="en-US" dirty="0"/>
          </a:p>
        </p:txBody>
      </p:sp>
      <p:sp>
        <p:nvSpPr>
          <p:cNvPr id="100355" name="Slide Number Placeholder 3">
            <a:extLst>
              <a:ext uri="{FF2B5EF4-FFF2-40B4-BE49-F238E27FC236}">
                <a16:creationId xmlns:a16="http://schemas.microsoft.com/office/drawing/2014/main" id="{80F0F1C5-88EF-EB46-424A-7346AC4543A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Lucida Sans" panose="020B0602030504020204" pitchFamily="34" charset="77"/>
              </a:defRPr>
            </a:lvl1pPr>
            <a:lvl2pPr marL="742950" indent="-285750">
              <a:defRPr>
                <a:solidFill>
                  <a:schemeClr val="tx1"/>
                </a:solidFill>
                <a:latin typeface="Lucida Sans" panose="020B0602030504020204" pitchFamily="34" charset="77"/>
              </a:defRPr>
            </a:lvl2pPr>
            <a:lvl3pPr marL="1143000" indent="-228600">
              <a:defRPr>
                <a:solidFill>
                  <a:schemeClr val="tx1"/>
                </a:solidFill>
                <a:latin typeface="Lucida Sans" panose="020B0602030504020204" pitchFamily="34" charset="77"/>
              </a:defRPr>
            </a:lvl3pPr>
            <a:lvl4pPr marL="1600200" indent="-228600">
              <a:defRPr>
                <a:solidFill>
                  <a:schemeClr val="tx1"/>
                </a:solidFill>
                <a:latin typeface="Lucida Sans" panose="020B0602030504020204" pitchFamily="34" charset="77"/>
              </a:defRPr>
            </a:lvl4pPr>
            <a:lvl5pPr marL="2057400" indent="-228600">
              <a:defRPr>
                <a:solidFill>
                  <a:schemeClr val="tx1"/>
                </a:solidFill>
                <a:latin typeface="Lucida Sans" panose="020B0602030504020204" pitchFamily="34" charset="77"/>
              </a:defRPr>
            </a:lvl5pPr>
            <a:lvl6pPr marL="2514600" indent="-228600" fontAlgn="base">
              <a:spcBef>
                <a:spcPct val="0"/>
              </a:spcBef>
              <a:spcAft>
                <a:spcPct val="0"/>
              </a:spcAft>
              <a:defRPr>
                <a:solidFill>
                  <a:schemeClr val="tx1"/>
                </a:solidFill>
                <a:latin typeface="Lucida Sans" panose="020B0602030504020204" pitchFamily="34" charset="77"/>
              </a:defRPr>
            </a:lvl6pPr>
            <a:lvl7pPr marL="2971800" indent="-228600" fontAlgn="base">
              <a:spcBef>
                <a:spcPct val="0"/>
              </a:spcBef>
              <a:spcAft>
                <a:spcPct val="0"/>
              </a:spcAft>
              <a:defRPr>
                <a:solidFill>
                  <a:schemeClr val="tx1"/>
                </a:solidFill>
                <a:latin typeface="Lucida Sans" panose="020B0602030504020204" pitchFamily="34" charset="77"/>
              </a:defRPr>
            </a:lvl7pPr>
            <a:lvl8pPr marL="3429000" indent="-228600" fontAlgn="base">
              <a:spcBef>
                <a:spcPct val="0"/>
              </a:spcBef>
              <a:spcAft>
                <a:spcPct val="0"/>
              </a:spcAft>
              <a:defRPr>
                <a:solidFill>
                  <a:schemeClr val="tx1"/>
                </a:solidFill>
                <a:latin typeface="Lucida Sans" panose="020B0602030504020204" pitchFamily="34" charset="77"/>
              </a:defRPr>
            </a:lvl8pPr>
            <a:lvl9pPr marL="3886200" indent="-228600" fontAlgn="base">
              <a:spcBef>
                <a:spcPct val="0"/>
              </a:spcBef>
              <a:spcAft>
                <a:spcPct val="0"/>
              </a:spcAft>
              <a:defRPr>
                <a:solidFill>
                  <a:schemeClr val="tx1"/>
                </a:solidFill>
                <a:latin typeface="Lucida Sans" panose="020B0602030504020204" pitchFamily="34" charset="77"/>
              </a:defRPr>
            </a:lvl9pPr>
          </a:lstStyle>
          <a:p>
            <a:pPr fontAlgn="base">
              <a:spcBef>
                <a:spcPct val="0"/>
              </a:spcBef>
              <a:spcAft>
                <a:spcPct val="0"/>
              </a:spcAft>
            </a:pPr>
            <a:fld id="{8293AE28-5C64-724C-B77F-FE2678CEA0F2}" type="slidenum">
              <a:rPr lang="en-JM" altLang="en-US">
                <a:latin typeface="Arial" panose="020B0604020202020204" pitchFamily="34" charset="0"/>
              </a:rPr>
              <a:pPr fontAlgn="base">
                <a:spcBef>
                  <a:spcPct val="0"/>
                </a:spcBef>
                <a:spcAft>
                  <a:spcPct val="0"/>
                </a:spcAft>
              </a:pPr>
              <a:t>33</a:t>
            </a:fld>
            <a:endParaRPr lang="en-JM" altLang="en-US" dirty="0">
              <a:latin typeface="Arial" panose="020B0604020202020204"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Slide Image Placeholder 1">
            <a:extLst>
              <a:ext uri="{FF2B5EF4-FFF2-40B4-BE49-F238E27FC236}">
                <a16:creationId xmlns:a16="http://schemas.microsoft.com/office/drawing/2014/main" id="{B59D1410-EDA6-2822-A511-FC39B347E1C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3426" name="Notes Placeholder 2">
            <a:extLst>
              <a:ext uri="{FF2B5EF4-FFF2-40B4-BE49-F238E27FC236}">
                <a16:creationId xmlns:a16="http://schemas.microsoft.com/office/drawing/2014/main" id="{1142CD70-9319-04FE-2797-16C4DD81DA1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sz="1800">
                <a:solidFill>
                  <a:srgbClr val="000000"/>
                </a:solidFill>
                <a:latin typeface="Arial" panose="020B0604020202020204" pitchFamily="34" charset="0"/>
              </a:rPr>
              <a:t>Approximately 24 weeks in duration</a:t>
            </a:r>
            <a:endParaRPr lang="en-US" altLang="en-US"/>
          </a:p>
        </p:txBody>
      </p:sp>
      <p:sp>
        <p:nvSpPr>
          <p:cNvPr id="103427" name="Slide Number Placeholder 3">
            <a:extLst>
              <a:ext uri="{FF2B5EF4-FFF2-40B4-BE49-F238E27FC236}">
                <a16:creationId xmlns:a16="http://schemas.microsoft.com/office/drawing/2014/main" id="{1F68F215-3768-E33D-18AF-BF1A13CFB4C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Lucida Sans" panose="020B0602030504020204" pitchFamily="34" charset="77"/>
              </a:defRPr>
            </a:lvl1pPr>
            <a:lvl2pPr marL="742950" indent="-285750">
              <a:defRPr>
                <a:solidFill>
                  <a:schemeClr val="tx1"/>
                </a:solidFill>
                <a:latin typeface="Lucida Sans" panose="020B0602030504020204" pitchFamily="34" charset="77"/>
              </a:defRPr>
            </a:lvl2pPr>
            <a:lvl3pPr marL="1143000" indent="-228600">
              <a:defRPr>
                <a:solidFill>
                  <a:schemeClr val="tx1"/>
                </a:solidFill>
                <a:latin typeface="Lucida Sans" panose="020B0602030504020204" pitchFamily="34" charset="77"/>
              </a:defRPr>
            </a:lvl3pPr>
            <a:lvl4pPr marL="1600200" indent="-228600">
              <a:defRPr>
                <a:solidFill>
                  <a:schemeClr val="tx1"/>
                </a:solidFill>
                <a:latin typeface="Lucida Sans" panose="020B0602030504020204" pitchFamily="34" charset="77"/>
              </a:defRPr>
            </a:lvl4pPr>
            <a:lvl5pPr marL="2057400" indent="-228600">
              <a:defRPr>
                <a:solidFill>
                  <a:schemeClr val="tx1"/>
                </a:solidFill>
                <a:latin typeface="Lucida Sans" panose="020B0602030504020204" pitchFamily="34" charset="77"/>
              </a:defRPr>
            </a:lvl5pPr>
            <a:lvl6pPr marL="2514600" indent="-228600" fontAlgn="base">
              <a:spcBef>
                <a:spcPct val="0"/>
              </a:spcBef>
              <a:spcAft>
                <a:spcPct val="0"/>
              </a:spcAft>
              <a:defRPr>
                <a:solidFill>
                  <a:schemeClr val="tx1"/>
                </a:solidFill>
                <a:latin typeface="Lucida Sans" panose="020B0602030504020204" pitchFamily="34" charset="77"/>
              </a:defRPr>
            </a:lvl6pPr>
            <a:lvl7pPr marL="2971800" indent="-228600" fontAlgn="base">
              <a:spcBef>
                <a:spcPct val="0"/>
              </a:spcBef>
              <a:spcAft>
                <a:spcPct val="0"/>
              </a:spcAft>
              <a:defRPr>
                <a:solidFill>
                  <a:schemeClr val="tx1"/>
                </a:solidFill>
                <a:latin typeface="Lucida Sans" panose="020B0602030504020204" pitchFamily="34" charset="77"/>
              </a:defRPr>
            </a:lvl7pPr>
            <a:lvl8pPr marL="3429000" indent="-228600" fontAlgn="base">
              <a:spcBef>
                <a:spcPct val="0"/>
              </a:spcBef>
              <a:spcAft>
                <a:spcPct val="0"/>
              </a:spcAft>
              <a:defRPr>
                <a:solidFill>
                  <a:schemeClr val="tx1"/>
                </a:solidFill>
                <a:latin typeface="Lucida Sans" panose="020B0602030504020204" pitchFamily="34" charset="77"/>
              </a:defRPr>
            </a:lvl8pPr>
            <a:lvl9pPr marL="3886200" indent="-228600" fontAlgn="base">
              <a:spcBef>
                <a:spcPct val="0"/>
              </a:spcBef>
              <a:spcAft>
                <a:spcPct val="0"/>
              </a:spcAft>
              <a:defRPr>
                <a:solidFill>
                  <a:schemeClr val="tx1"/>
                </a:solidFill>
                <a:latin typeface="Lucida Sans" panose="020B0602030504020204" pitchFamily="34" charset="77"/>
              </a:defRPr>
            </a:lvl9pPr>
          </a:lstStyle>
          <a:p>
            <a:pPr fontAlgn="base">
              <a:spcBef>
                <a:spcPct val="0"/>
              </a:spcBef>
              <a:spcAft>
                <a:spcPct val="0"/>
              </a:spcAft>
            </a:pPr>
            <a:fld id="{248F2353-4271-4D4D-8C9F-0C743ACA0322}" type="slidenum">
              <a:rPr lang="en-JM" altLang="en-US">
                <a:latin typeface="Arial" panose="020B0604020202020204" pitchFamily="34" charset="0"/>
              </a:rPr>
              <a:pPr fontAlgn="base">
                <a:spcBef>
                  <a:spcPct val="0"/>
                </a:spcBef>
                <a:spcAft>
                  <a:spcPct val="0"/>
                </a:spcAft>
              </a:pPr>
              <a:t>35</a:t>
            </a:fld>
            <a:endParaRPr lang="en-JM" altLang="en-US" dirty="0">
              <a:latin typeface="Arial" panose="020B0604020202020204"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Slide Image Placeholder 1">
            <a:extLst>
              <a:ext uri="{FF2B5EF4-FFF2-40B4-BE49-F238E27FC236}">
                <a16:creationId xmlns:a16="http://schemas.microsoft.com/office/drawing/2014/main" id="{C4D61EB2-7648-3701-97BF-7AAE2430BC8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6498" name="Notes Placeholder 2">
            <a:extLst>
              <a:ext uri="{FF2B5EF4-FFF2-40B4-BE49-F238E27FC236}">
                <a16:creationId xmlns:a16="http://schemas.microsoft.com/office/drawing/2014/main" id="{FDE6E1DD-0AA5-5CA5-8A78-1C5EF1BF88A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sz="1800">
                <a:solidFill>
                  <a:srgbClr val="000000"/>
                </a:solidFill>
                <a:latin typeface="Arial" panose="020B0604020202020204" pitchFamily="34" charset="0"/>
              </a:rPr>
              <a:t>For patients who may be a little more sensitive to withdrawal and symptoms this may be a better method for them</a:t>
            </a:r>
            <a:endParaRPr lang="en-US" altLang="en-US">
              <a:solidFill>
                <a:srgbClr val="000000"/>
              </a:solidFill>
            </a:endParaRPr>
          </a:p>
          <a:p>
            <a:pPr>
              <a:spcBef>
                <a:spcPct val="0"/>
              </a:spcBef>
            </a:pPr>
            <a:r>
              <a:rPr lang="en-US" altLang="en-US" sz="1800">
                <a:solidFill>
                  <a:srgbClr val="000000"/>
                </a:solidFill>
                <a:latin typeface="Arial" panose="020B0604020202020204" pitchFamily="34" charset="0"/>
              </a:rPr>
              <a:t>-Ashton manual has a different conversion based on clinical experience of the authors and does not agree with most literature, used NIH equivalents here but know there is more than one school of thought.</a:t>
            </a:r>
            <a:endParaRPr lang="en-US" altLang="en-US">
              <a:solidFill>
                <a:srgbClr val="000000"/>
              </a:solidFill>
            </a:endParaRPr>
          </a:p>
          <a:p>
            <a:pPr>
              <a:spcBef>
                <a:spcPct val="0"/>
              </a:spcBef>
            </a:pPr>
            <a:br>
              <a:rPr lang="en-US" altLang="en-US"/>
            </a:br>
            <a:br>
              <a:rPr lang="en-US" altLang="en-US"/>
            </a:br>
            <a:endParaRPr lang="en-US" altLang="en-US"/>
          </a:p>
        </p:txBody>
      </p:sp>
      <p:sp>
        <p:nvSpPr>
          <p:cNvPr id="106499" name="Slide Number Placeholder 3">
            <a:extLst>
              <a:ext uri="{FF2B5EF4-FFF2-40B4-BE49-F238E27FC236}">
                <a16:creationId xmlns:a16="http://schemas.microsoft.com/office/drawing/2014/main" id="{B5731E60-DC80-85AC-AC6A-360888F7B49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Lucida Sans" panose="020B0602030504020204" pitchFamily="34" charset="77"/>
              </a:defRPr>
            </a:lvl1pPr>
            <a:lvl2pPr marL="742950" indent="-285750">
              <a:defRPr>
                <a:solidFill>
                  <a:schemeClr val="tx1"/>
                </a:solidFill>
                <a:latin typeface="Lucida Sans" panose="020B0602030504020204" pitchFamily="34" charset="77"/>
              </a:defRPr>
            </a:lvl2pPr>
            <a:lvl3pPr marL="1143000" indent="-228600">
              <a:defRPr>
                <a:solidFill>
                  <a:schemeClr val="tx1"/>
                </a:solidFill>
                <a:latin typeface="Lucida Sans" panose="020B0602030504020204" pitchFamily="34" charset="77"/>
              </a:defRPr>
            </a:lvl3pPr>
            <a:lvl4pPr marL="1600200" indent="-228600">
              <a:defRPr>
                <a:solidFill>
                  <a:schemeClr val="tx1"/>
                </a:solidFill>
                <a:latin typeface="Lucida Sans" panose="020B0602030504020204" pitchFamily="34" charset="77"/>
              </a:defRPr>
            </a:lvl4pPr>
            <a:lvl5pPr marL="2057400" indent="-228600">
              <a:defRPr>
                <a:solidFill>
                  <a:schemeClr val="tx1"/>
                </a:solidFill>
                <a:latin typeface="Lucida Sans" panose="020B0602030504020204" pitchFamily="34" charset="77"/>
              </a:defRPr>
            </a:lvl5pPr>
            <a:lvl6pPr marL="2514600" indent="-228600" fontAlgn="base">
              <a:spcBef>
                <a:spcPct val="0"/>
              </a:spcBef>
              <a:spcAft>
                <a:spcPct val="0"/>
              </a:spcAft>
              <a:defRPr>
                <a:solidFill>
                  <a:schemeClr val="tx1"/>
                </a:solidFill>
                <a:latin typeface="Lucida Sans" panose="020B0602030504020204" pitchFamily="34" charset="77"/>
              </a:defRPr>
            </a:lvl6pPr>
            <a:lvl7pPr marL="2971800" indent="-228600" fontAlgn="base">
              <a:spcBef>
                <a:spcPct val="0"/>
              </a:spcBef>
              <a:spcAft>
                <a:spcPct val="0"/>
              </a:spcAft>
              <a:defRPr>
                <a:solidFill>
                  <a:schemeClr val="tx1"/>
                </a:solidFill>
                <a:latin typeface="Lucida Sans" panose="020B0602030504020204" pitchFamily="34" charset="77"/>
              </a:defRPr>
            </a:lvl7pPr>
            <a:lvl8pPr marL="3429000" indent="-228600" fontAlgn="base">
              <a:spcBef>
                <a:spcPct val="0"/>
              </a:spcBef>
              <a:spcAft>
                <a:spcPct val="0"/>
              </a:spcAft>
              <a:defRPr>
                <a:solidFill>
                  <a:schemeClr val="tx1"/>
                </a:solidFill>
                <a:latin typeface="Lucida Sans" panose="020B0602030504020204" pitchFamily="34" charset="77"/>
              </a:defRPr>
            </a:lvl8pPr>
            <a:lvl9pPr marL="3886200" indent="-228600" fontAlgn="base">
              <a:spcBef>
                <a:spcPct val="0"/>
              </a:spcBef>
              <a:spcAft>
                <a:spcPct val="0"/>
              </a:spcAft>
              <a:defRPr>
                <a:solidFill>
                  <a:schemeClr val="tx1"/>
                </a:solidFill>
                <a:latin typeface="Lucida Sans" panose="020B0602030504020204" pitchFamily="34" charset="77"/>
              </a:defRPr>
            </a:lvl9pPr>
          </a:lstStyle>
          <a:p>
            <a:pPr fontAlgn="base">
              <a:spcBef>
                <a:spcPct val="0"/>
              </a:spcBef>
              <a:spcAft>
                <a:spcPct val="0"/>
              </a:spcAft>
            </a:pPr>
            <a:fld id="{5DDD119A-B29C-5746-A5C8-869C35D89535}" type="slidenum">
              <a:rPr lang="en-JM" altLang="en-US">
                <a:latin typeface="Arial" panose="020B0604020202020204" pitchFamily="34" charset="0"/>
              </a:rPr>
              <a:pPr fontAlgn="base">
                <a:spcBef>
                  <a:spcPct val="0"/>
                </a:spcBef>
                <a:spcAft>
                  <a:spcPct val="0"/>
                </a:spcAft>
              </a:pPr>
              <a:t>37</a:t>
            </a:fld>
            <a:endParaRPr lang="en-JM" altLang="en-US" dirty="0">
              <a:latin typeface="Arial" panose="020B0604020202020204"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Slide Image Placeholder 1">
            <a:extLst>
              <a:ext uri="{FF2B5EF4-FFF2-40B4-BE49-F238E27FC236}">
                <a16:creationId xmlns:a16="http://schemas.microsoft.com/office/drawing/2014/main" id="{2A0C4832-4038-6D9C-8420-F2F256677AB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8546" name="Notes Placeholder 2">
            <a:extLst>
              <a:ext uri="{FF2B5EF4-FFF2-40B4-BE49-F238E27FC236}">
                <a16:creationId xmlns:a16="http://schemas.microsoft.com/office/drawing/2014/main" id="{933F5810-07EC-A4AD-0270-3CEC57E8A6E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sz="1800">
                <a:solidFill>
                  <a:srgbClr val="000000"/>
                </a:solidFill>
                <a:latin typeface="Arial" panose="020B0604020202020204" pitchFamily="34" charset="0"/>
              </a:rPr>
              <a:t>Diazepam with a half life of 172 hours but with accumulation that half life is then extended</a:t>
            </a:r>
            <a:endParaRPr lang="en-US" altLang="en-US"/>
          </a:p>
        </p:txBody>
      </p:sp>
      <p:sp>
        <p:nvSpPr>
          <p:cNvPr id="108547" name="Slide Number Placeholder 3">
            <a:extLst>
              <a:ext uri="{FF2B5EF4-FFF2-40B4-BE49-F238E27FC236}">
                <a16:creationId xmlns:a16="http://schemas.microsoft.com/office/drawing/2014/main" id="{267D2AF2-A826-6511-D74F-77E808B3AE1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Lucida Sans" panose="020B0602030504020204" pitchFamily="34" charset="77"/>
              </a:defRPr>
            </a:lvl1pPr>
            <a:lvl2pPr marL="742950" indent="-285750">
              <a:defRPr>
                <a:solidFill>
                  <a:schemeClr val="tx1"/>
                </a:solidFill>
                <a:latin typeface="Lucida Sans" panose="020B0602030504020204" pitchFamily="34" charset="77"/>
              </a:defRPr>
            </a:lvl2pPr>
            <a:lvl3pPr marL="1143000" indent="-228600">
              <a:defRPr>
                <a:solidFill>
                  <a:schemeClr val="tx1"/>
                </a:solidFill>
                <a:latin typeface="Lucida Sans" panose="020B0602030504020204" pitchFamily="34" charset="77"/>
              </a:defRPr>
            </a:lvl3pPr>
            <a:lvl4pPr marL="1600200" indent="-228600">
              <a:defRPr>
                <a:solidFill>
                  <a:schemeClr val="tx1"/>
                </a:solidFill>
                <a:latin typeface="Lucida Sans" panose="020B0602030504020204" pitchFamily="34" charset="77"/>
              </a:defRPr>
            </a:lvl4pPr>
            <a:lvl5pPr marL="2057400" indent="-228600">
              <a:defRPr>
                <a:solidFill>
                  <a:schemeClr val="tx1"/>
                </a:solidFill>
                <a:latin typeface="Lucida Sans" panose="020B0602030504020204" pitchFamily="34" charset="77"/>
              </a:defRPr>
            </a:lvl5pPr>
            <a:lvl6pPr marL="2514600" indent="-228600" fontAlgn="base">
              <a:spcBef>
                <a:spcPct val="0"/>
              </a:spcBef>
              <a:spcAft>
                <a:spcPct val="0"/>
              </a:spcAft>
              <a:defRPr>
                <a:solidFill>
                  <a:schemeClr val="tx1"/>
                </a:solidFill>
                <a:latin typeface="Lucida Sans" panose="020B0602030504020204" pitchFamily="34" charset="77"/>
              </a:defRPr>
            </a:lvl6pPr>
            <a:lvl7pPr marL="2971800" indent="-228600" fontAlgn="base">
              <a:spcBef>
                <a:spcPct val="0"/>
              </a:spcBef>
              <a:spcAft>
                <a:spcPct val="0"/>
              </a:spcAft>
              <a:defRPr>
                <a:solidFill>
                  <a:schemeClr val="tx1"/>
                </a:solidFill>
                <a:latin typeface="Lucida Sans" panose="020B0602030504020204" pitchFamily="34" charset="77"/>
              </a:defRPr>
            </a:lvl7pPr>
            <a:lvl8pPr marL="3429000" indent="-228600" fontAlgn="base">
              <a:spcBef>
                <a:spcPct val="0"/>
              </a:spcBef>
              <a:spcAft>
                <a:spcPct val="0"/>
              </a:spcAft>
              <a:defRPr>
                <a:solidFill>
                  <a:schemeClr val="tx1"/>
                </a:solidFill>
                <a:latin typeface="Lucida Sans" panose="020B0602030504020204" pitchFamily="34" charset="77"/>
              </a:defRPr>
            </a:lvl8pPr>
            <a:lvl9pPr marL="3886200" indent="-228600" fontAlgn="base">
              <a:spcBef>
                <a:spcPct val="0"/>
              </a:spcBef>
              <a:spcAft>
                <a:spcPct val="0"/>
              </a:spcAft>
              <a:defRPr>
                <a:solidFill>
                  <a:schemeClr val="tx1"/>
                </a:solidFill>
                <a:latin typeface="Lucida Sans" panose="020B0602030504020204" pitchFamily="34" charset="77"/>
              </a:defRPr>
            </a:lvl9pPr>
          </a:lstStyle>
          <a:p>
            <a:pPr fontAlgn="base">
              <a:spcBef>
                <a:spcPct val="0"/>
              </a:spcBef>
              <a:spcAft>
                <a:spcPct val="0"/>
              </a:spcAft>
            </a:pPr>
            <a:fld id="{ABD28BF6-7D11-9049-AABD-96A5A3AAF53F}" type="slidenum">
              <a:rPr lang="en-JM" altLang="en-US">
                <a:latin typeface="Arial" panose="020B0604020202020204" pitchFamily="34" charset="0"/>
              </a:rPr>
              <a:pPr fontAlgn="base">
                <a:spcBef>
                  <a:spcPct val="0"/>
                </a:spcBef>
                <a:spcAft>
                  <a:spcPct val="0"/>
                </a:spcAft>
              </a:pPr>
              <a:t>38</a:t>
            </a:fld>
            <a:endParaRPr lang="en-JM" altLang="en-US" dirty="0">
              <a:latin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Slide Image Placeholder 1">
            <a:extLst>
              <a:ext uri="{FF2B5EF4-FFF2-40B4-BE49-F238E27FC236}">
                <a16:creationId xmlns:a16="http://schemas.microsoft.com/office/drawing/2014/main" id="{C4EE2AC0-9412-2038-7CDB-6C2CE68998B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75920E5E-652B-C763-0824-311068A24C38}"/>
              </a:ext>
            </a:extLst>
          </p:cNvPr>
          <p:cNvSpPr>
            <a:spLocks noGrp="1"/>
          </p:cNvSpPr>
          <p:nvPr>
            <p:ph type="body" idx="1"/>
          </p:nvPr>
        </p:nvSpPr>
        <p:spPr/>
        <p:txBody>
          <a:bodyPr>
            <a:normAutofit fontScale="62500" lnSpcReduction="20000"/>
          </a:bodyPr>
          <a:lstStyle/>
          <a:p>
            <a:pPr fontAlgn="auto">
              <a:spcBef>
                <a:spcPts val="0"/>
              </a:spcBef>
              <a:spcAft>
                <a:spcPts val="0"/>
              </a:spcAft>
              <a:defRPr/>
            </a:pPr>
            <a:r>
              <a:rPr lang="en-US" sz="1800" dirty="0">
                <a:solidFill>
                  <a:srgbClr val="000000"/>
                </a:solidFill>
                <a:latin typeface="Arial" panose="020B0604020202020204" pitchFamily="34" charset="0"/>
              </a:rPr>
              <a:t>No that we understand the importance or the GABA A receptor and how benzodiazepines bind to the receptor, now we will take a look at the history of how benzodiazepines were created. Let’s strap back into our time machine and review the history of barbiturates and how they set the stage for benzodiazepines. Barbiturates came to market in 1904. They bind to both the alpha and beta subunits of the GABA A receptor. They were used and still are in use to this day for sleep disorders, seizures, and anesthesia. Fifty unique molecules were used clinically within the barbiturate class were used at one time or another, although over 2500 were developed throughout the 20th century. Of these 50 used clinically even fewer were used routinely in clinical practice. Their early adoption into general practice by doctors and pharmacists hinged on the belief that they were harmless and a safer alternative to opiates. Between the 1920’s and 1950’s barbiturates were the only widely available drugs used as both sedatives and hypnotics. Their popularity escalated throughout the 1930’s and 1940’s despite a growing body of evidence demonstrating harms such as addiction and overdose deaths. By 1951 the subcommittee on narcotics of the Ways and Means committee of the House of Representatives held hearing on the topic of barbiturates. They were placed under the purview of federal narcotics law which stipulated that they would only be available to patients with a physician prescription. Popularity of barbiturates continued to grow until the 1960’s when benzodiazepines came to market after which their popularity waned. The emphasis on improved product safety was again echoed with the introduction of benzodiazepines.</a:t>
            </a:r>
            <a:endParaRPr lang="en-US" dirty="0">
              <a:solidFill>
                <a:srgbClr val="000000"/>
              </a:solidFill>
            </a:endParaRPr>
          </a:p>
          <a:p>
            <a:pPr fontAlgn="auto">
              <a:spcBef>
                <a:spcPts val="0"/>
              </a:spcBef>
              <a:spcAft>
                <a:spcPts val="0"/>
              </a:spcAft>
              <a:defRPr/>
            </a:pPr>
            <a:r>
              <a:rPr lang="en-US" sz="1800" dirty="0">
                <a:solidFill>
                  <a:srgbClr val="000000"/>
                </a:solidFill>
              </a:rPr>
              <a:t>Adobe Stock ID: 192808129</a:t>
            </a:r>
            <a:endParaRPr lang="en-US" dirty="0">
              <a:solidFill>
                <a:srgbClr val="000000"/>
              </a:solidFill>
            </a:endParaRPr>
          </a:p>
          <a:p>
            <a:pPr fontAlgn="auto">
              <a:spcBef>
                <a:spcPts val="0"/>
              </a:spcBef>
              <a:spcAft>
                <a:spcPts val="0"/>
              </a:spcAft>
              <a:defRPr/>
            </a:pPr>
            <a:br>
              <a:rPr lang="en-US" dirty="0"/>
            </a:br>
            <a:br>
              <a:rPr lang="en-US" dirty="0"/>
            </a:br>
            <a:endParaRPr lang="en-US" dirty="0"/>
          </a:p>
        </p:txBody>
      </p:sp>
      <p:sp>
        <p:nvSpPr>
          <p:cNvPr id="49155" name="Slide Number Placeholder 3">
            <a:extLst>
              <a:ext uri="{FF2B5EF4-FFF2-40B4-BE49-F238E27FC236}">
                <a16:creationId xmlns:a16="http://schemas.microsoft.com/office/drawing/2014/main" id="{AC057AD7-5973-DCB0-B89A-BB1EC2C81D1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Lucida Sans" panose="020B0602030504020204" pitchFamily="34" charset="77"/>
              </a:defRPr>
            </a:lvl1pPr>
            <a:lvl2pPr marL="742950" indent="-285750">
              <a:defRPr>
                <a:solidFill>
                  <a:schemeClr val="tx1"/>
                </a:solidFill>
                <a:latin typeface="Lucida Sans" panose="020B0602030504020204" pitchFamily="34" charset="77"/>
              </a:defRPr>
            </a:lvl2pPr>
            <a:lvl3pPr marL="1143000" indent="-228600">
              <a:defRPr>
                <a:solidFill>
                  <a:schemeClr val="tx1"/>
                </a:solidFill>
                <a:latin typeface="Lucida Sans" panose="020B0602030504020204" pitchFamily="34" charset="77"/>
              </a:defRPr>
            </a:lvl3pPr>
            <a:lvl4pPr marL="1600200" indent="-228600">
              <a:defRPr>
                <a:solidFill>
                  <a:schemeClr val="tx1"/>
                </a:solidFill>
                <a:latin typeface="Lucida Sans" panose="020B0602030504020204" pitchFamily="34" charset="77"/>
              </a:defRPr>
            </a:lvl4pPr>
            <a:lvl5pPr marL="2057400" indent="-228600">
              <a:defRPr>
                <a:solidFill>
                  <a:schemeClr val="tx1"/>
                </a:solidFill>
                <a:latin typeface="Lucida Sans" panose="020B0602030504020204" pitchFamily="34" charset="77"/>
              </a:defRPr>
            </a:lvl5pPr>
            <a:lvl6pPr marL="2514600" indent="-228600" fontAlgn="base">
              <a:spcBef>
                <a:spcPct val="0"/>
              </a:spcBef>
              <a:spcAft>
                <a:spcPct val="0"/>
              </a:spcAft>
              <a:defRPr>
                <a:solidFill>
                  <a:schemeClr val="tx1"/>
                </a:solidFill>
                <a:latin typeface="Lucida Sans" panose="020B0602030504020204" pitchFamily="34" charset="77"/>
              </a:defRPr>
            </a:lvl6pPr>
            <a:lvl7pPr marL="2971800" indent="-228600" fontAlgn="base">
              <a:spcBef>
                <a:spcPct val="0"/>
              </a:spcBef>
              <a:spcAft>
                <a:spcPct val="0"/>
              </a:spcAft>
              <a:defRPr>
                <a:solidFill>
                  <a:schemeClr val="tx1"/>
                </a:solidFill>
                <a:latin typeface="Lucida Sans" panose="020B0602030504020204" pitchFamily="34" charset="77"/>
              </a:defRPr>
            </a:lvl7pPr>
            <a:lvl8pPr marL="3429000" indent="-228600" fontAlgn="base">
              <a:spcBef>
                <a:spcPct val="0"/>
              </a:spcBef>
              <a:spcAft>
                <a:spcPct val="0"/>
              </a:spcAft>
              <a:defRPr>
                <a:solidFill>
                  <a:schemeClr val="tx1"/>
                </a:solidFill>
                <a:latin typeface="Lucida Sans" panose="020B0602030504020204" pitchFamily="34" charset="77"/>
              </a:defRPr>
            </a:lvl8pPr>
            <a:lvl9pPr marL="3886200" indent="-228600" fontAlgn="base">
              <a:spcBef>
                <a:spcPct val="0"/>
              </a:spcBef>
              <a:spcAft>
                <a:spcPct val="0"/>
              </a:spcAft>
              <a:defRPr>
                <a:solidFill>
                  <a:schemeClr val="tx1"/>
                </a:solidFill>
                <a:latin typeface="Lucida Sans" panose="020B0602030504020204" pitchFamily="34" charset="77"/>
              </a:defRPr>
            </a:lvl9pPr>
          </a:lstStyle>
          <a:p>
            <a:pPr fontAlgn="base">
              <a:spcBef>
                <a:spcPct val="0"/>
              </a:spcBef>
              <a:spcAft>
                <a:spcPct val="0"/>
              </a:spcAft>
            </a:pPr>
            <a:fld id="{71BB3CC3-F317-E84D-B374-3CF36CD3454F}" type="slidenum">
              <a:rPr lang="en-JM" altLang="en-US">
                <a:latin typeface="Arial" panose="020B0604020202020204" pitchFamily="34" charset="0"/>
              </a:rPr>
              <a:pPr fontAlgn="base">
                <a:spcBef>
                  <a:spcPct val="0"/>
                </a:spcBef>
                <a:spcAft>
                  <a:spcPct val="0"/>
                </a:spcAft>
              </a:pPr>
              <a:t>6</a:t>
            </a:fld>
            <a:endParaRPr lang="en-JM" altLang="en-US" dirty="0">
              <a:latin typeface="Arial" panose="020B0604020202020204"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Slide Image Placeholder 1">
            <a:extLst>
              <a:ext uri="{FF2B5EF4-FFF2-40B4-BE49-F238E27FC236}">
                <a16:creationId xmlns:a16="http://schemas.microsoft.com/office/drawing/2014/main" id="{DEF61656-ADC5-0514-980B-B2DB04BB759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60A78DE5-96C7-C898-6F49-458F3B264F19}"/>
              </a:ext>
            </a:extLst>
          </p:cNvPr>
          <p:cNvSpPr>
            <a:spLocks noGrp="1"/>
          </p:cNvSpPr>
          <p:nvPr>
            <p:ph type="body" idx="1"/>
          </p:nvPr>
        </p:nvSpPr>
        <p:spPr/>
        <p:txBody>
          <a:bodyPr>
            <a:normAutofit fontScale="92500" lnSpcReduction="10000"/>
          </a:bodyPr>
          <a:lstStyle/>
          <a:p>
            <a:pPr fontAlgn="auto">
              <a:spcBef>
                <a:spcPts val="0"/>
              </a:spcBef>
              <a:spcAft>
                <a:spcPts val="0"/>
              </a:spcAft>
              <a:defRPr/>
            </a:pPr>
            <a:r>
              <a:rPr lang="en-US" sz="1800" dirty="0">
                <a:solidFill>
                  <a:srgbClr val="000000"/>
                </a:solidFill>
                <a:latin typeface="Arial" panose="020B0604020202020204" pitchFamily="34" charset="0"/>
              </a:rPr>
              <a:t>Adobe stock: 136618945</a:t>
            </a:r>
            <a:endParaRPr lang="en-US" dirty="0">
              <a:solidFill>
                <a:srgbClr val="000000"/>
              </a:solidFill>
            </a:endParaRPr>
          </a:p>
          <a:p>
            <a:pPr fontAlgn="auto">
              <a:spcBef>
                <a:spcPts val="0"/>
              </a:spcBef>
              <a:spcAft>
                <a:spcPts val="0"/>
              </a:spcAft>
              <a:defRPr/>
            </a:pPr>
            <a:r>
              <a:rPr lang="en-US" sz="1800" dirty="0">
                <a:solidFill>
                  <a:srgbClr val="000000"/>
                </a:solidFill>
                <a:latin typeface="Arial" panose="020B0604020202020204" pitchFamily="34" charset="0"/>
              </a:rPr>
              <a:t>Long-term use leads to a lot of these due to side effect profile and the decreasing efficacy with tolerance</a:t>
            </a:r>
            <a:endParaRPr lang="en-US" dirty="0">
              <a:solidFill>
                <a:srgbClr val="000000"/>
              </a:solidFill>
            </a:endParaRPr>
          </a:p>
          <a:p>
            <a:pPr fontAlgn="auto">
              <a:spcBef>
                <a:spcPts val="0"/>
              </a:spcBef>
              <a:spcAft>
                <a:spcPts val="0"/>
              </a:spcAft>
              <a:defRPr/>
            </a:pPr>
            <a:r>
              <a:rPr lang="en-US" sz="1800" dirty="0">
                <a:solidFill>
                  <a:srgbClr val="000000"/>
                </a:solidFill>
                <a:latin typeface="Arial" panose="020B0604020202020204" pitchFamily="34" charset="0"/>
              </a:rPr>
              <a:t>Patients may sometimes be aware this is happening but often they </a:t>
            </a:r>
            <a:r>
              <a:rPr lang="en-US" sz="1800" dirty="0" err="1">
                <a:solidFill>
                  <a:srgbClr val="000000"/>
                </a:solidFill>
                <a:latin typeface="Arial" panose="020B0604020202020204" pitchFamily="34" charset="0"/>
              </a:rPr>
              <a:t>dont</a:t>
            </a:r>
            <a:r>
              <a:rPr lang="en-US" sz="1800" dirty="0">
                <a:solidFill>
                  <a:srgbClr val="000000"/>
                </a:solidFill>
                <a:latin typeface="Arial" panose="020B0604020202020204" pitchFamily="34" charset="0"/>
              </a:rPr>
              <a:t> realize until after they have stopped the medication</a:t>
            </a:r>
            <a:endParaRPr lang="en-US" dirty="0">
              <a:solidFill>
                <a:srgbClr val="000000"/>
              </a:solidFill>
            </a:endParaRPr>
          </a:p>
          <a:p>
            <a:pPr fontAlgn="auto">
              <a:spcBef>
                <a:spcPts val="0"/>
              </a:spcBef>
              <a:spcAft>
                <a:spcPts val="0"/>
              </a:spcAft>
              <a:defRPr/>
            </a:pPr>
            <a:r>
              <a:rPr lang="en-US" sz="1800" dirty="0">
                <a:solidFill>
                  <a:srgbClr val="000000"/>
                </a:solidFill>
                <a:latin typeface="Arial" panose="020B0604020202020204" pitchFamily="34" charset="0"/>
              </a:rPr>
              <a:t>There is no quick fix for this and helping patients understand that puts them in a better mind frame to tackle deprescribing</a:t>
            </a:r>
            <a:endParaRPr lang="en-US" dirty="0">
              <a:solidFill>
                <a:srgbClr val="000000"/>
              </a:solidFill>
            </a:endParaRPr>
          </a:p>
          <a:p>
            <a:pPr fontAlgn="auto">
              <a:spcBef>
                <a:spcPts val="0"/>
              </a:spcBef>
              <a:spcAft>
                <a:spcPts val="0"/>
              </a:spcAft>
              <a:defRPr/>
            </a:pPr>
            <a:br>
              <a:rPr lang="en-US" dirty="0">
                <a:solidFill>
                  <a:srgbClr val="000000"/>
                </a:solidFill>
              </a:rPr>
            </a:br>
            <a:r>
              <a:rPr lang="en-US" sz="1800" dirty="0">
                <a:solidFill>
                  <a:srgbClr val="202124"/>
                </a:solidFill>
              </a:rPr>
              <a:t>You may hear term associated with a combination of symptoms associated. with long term adverse side effects seen by patients when withdrawing or tapering from </a:t>
            </a:r>
            <a:r>
              <a:rPr lang="en-US" sz="1800" dirty="0" err="1">
                <a:solidFill>
                  <a:srgbClr val="202124"/>
                </a:solidFill>
              </a:rPr>
              <a:t>benzodiapines</a:t>
            </a:r>
            <a:r>
              <a:rPr lang="en-US" sz="1800" dirty="0">
                <a:solidFill>
                  <a:srgbClr val="202124"/>
                </a:solidFill>
              </a:rPr>
              <a:t>. The term is BIND (</a:t>
            </a:r>
            <a:r>
              <a:rPr lang="en-US" sz="1800" dirty="0" err="1">
                <a:solidFill>
                  <a:srgbClr val="202124"/>
                </a:solidFill>
              </a:rPr>
              <a:t>Benzodiapine</a:t>
            </a:r>
            <a:r>
              <a:rPr lang="en-US" sz="1800" dirty="0">
                <a:solidFill>
                  <a:srgbClr val="202124"/>
                </a:solidFill>
              </a:rPr>
              <a:t> induced neurologic dysfunction).</a:t>
            </a:r>
            <a:endParaRPr lang="en-US" dirty="0">
              <a:solidFill>
                <a:srgbClr val="000000"/>
              </a:solidFill>
            </a:endParaRPr>
          </a:p>
          <a:p>
            <a:pPr fontAlgn="auto">
              <a:spcBef>
                <a:spcPts val="0"/>
              </a:spcBef>
              <a:spcAft>
                <a:spcPts val="0"/>
              </a:spcAft>
              <a:defRPr/>
            </a:pPr>
            <a:br>
              <a:rPr lang="en-US" dirty="0"/>
            </a:br>
            <a:br>
              <a:rPr lang="en-US" dirty="0"/>
            </a:br>
            <a:endParaRPr lang="en-US" dirty="0"/>
          </a:p>
        </p:txBody>
      </p:sp>
      <p:sp>
        <p:nvSpPr>
          <p:cNvPr id="110595" name="Slide Number Placeholder 3">
            <a:extLst>
              <a:ext uri="{FF2B5EF4-FFF2-40B4-BE49-F238E27FC236}">
                <a16:creationId xmlns:a16="http://schemas.microsoft.com/office/drawing/2014/main" id="{762CB398-DD3F-9D5B-BD04-F18267CB2DE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Lucida Sans" panose="020B0602030504020204" pitchFamily="34" charset="77"/>
              </a:defRPr>
            </a:lvl1pPr>
            <a:lvl2pPr marL="742950" indent="-285750">
              <a:defRPr>
                <a:solidFill>
                  <a:schemeClr val="tx1"/>
                </a:solidFill>
                <a:latin typeface="Lucida Sans" panose="020B0602030504020204" pitchFamily="34" charset="77"/>
              </a:defRPr>
            </a:lvl2pPr>
            <a:lvl3pPr marL="1143000" indent="-228600">
              <a:defRPr>
                <a:solidFill>
                  <a:schemeClr val="tx1"/>
                </a:solidFill>
                <a:latin typeface="Lucida Sans" panose="020B0602030504020204" pitchFamily="34" charset="77"/>
              </a:defRPr>
            </a:lvl3pPr>
            <a:lvl4pPr marL="1600200" indent="-228600">
              <a:defRPr>
                <a:solidFill>
                  <a:schemeClr val="tx1"/>
                </a:solidFill>
                <a:latin typeface="Lucida Sans" panose="020B0602030504020204" pitchFamily="34" charset="77"/>
              </a:defRPr>
            </a:lvl4pPr>
            <a:lvl5pPr marL="2057400" indent="-228600">
              <a:defRPr>
                <a:solidFill>
                  <a:schemeClr val="tx1"/>
                </a:solidFill>
                <a:latin typeface="Lucida Sans" panose="020B0602030504020204" pitchFamily="34" charset="77"/>
              </a:defRPr>
            </a:lvl5pPr>
            <a:lvl6pPr marL="2514600" indent="-228600" fontAlgn="base">
              <a:spcBef>
                <a:spcPct val="0"/>
              </a:spcBef>
              <a:spcAft>
                <a:spcPct val="0"/>
              </a:spcAft>
              <a:defRPr>
                <a:solidFill>
                  <a:schemeClr val="tx1"/>
                </a:solidFill>
                <a:latin typeface="Lucida Sans" panose="020B0602030504020204" pitchFamily="34" charset="77"/>
              </a:defRPr>
            </a:lvl6pPr>
            <a:lvl7pPr marL="2971800" indent="-228600" fontAlgn="base">
              <a:spcBef>
                <a:spcPct val="0"/>
              </a:spcBef>
              <a:spcAft>
                <a:spcPct val="0"/>
              </a:spcAft>
              <a:defRPr>
                <a:solidFill>
                  <a:schemeClr val="tx1"/>
                </a:solidFill>
                <a:latin typeface="Lucida Sans" panose="020B0602030504020204" pitchFamily="34" charset="77"/>
              </a:defRPr>
            </a:lvl7pPr>
            <a:lvl8pPr marL="3429000" indent="-228600" fontAlgn="base">
              <a:spcBef>
                <a:spcPct val="0"/>
              </a:spcBef>
              <a:spcAft>
                <a:spcPct val="0"/>
              </a:spcAft>
              <a:defRPr>
                <a:solidFill>
                  <a:schemeClr val="tx1"/>
                </a:solidFill>
                <a:latin typeface="Lucida Sans" panose="020B0602030504020204" pitchFamily="34" charset="77"/>
              </a:defRPr>
            </a:lvl8pPr>
            <a:lvl9pPr marL="3886200" indent="-228600" fontAlgn="base">
              <a:spcBef>
                <a:spcPct val="0"/>
              </a:spcBef>
              <a:spcAft>
                <a:spcPct val="0"/>
              </a:spcAft>
              <a:defRPr>
                <a:solidFill>
                  <a:schemeClr val="tx1"/>
                </a:solidFill>
                <a:latin typeface="Lucida Sans" panose="020B0602030504020204" pitchFamily="34" charset="77"/>
              </a:defRPr>
            </a:lvl9pPr>
          </a:lstStyle>
          <a:p>
            <a:pPr fontAlgn="base">
              <a:spcBef>
                <a:spcPct val="0"/>
              </a:spcBef>
              <a:spcAft>
                <a:spcPct val="0"/>
              </a:spcAft>
            </a:pPr>
            <a:fld id="{DDEC3E2A-DF8C-2F48-AB9F-A82A11147062}" type="slidenum">
              <a:rPr lang="en-JM" altLang="en-US">
                <a:latin typeface="Arial" panose="020B0604020202020204" pitchFamily="34" charset="0"/>
              </a:rPr>
              <a:pPr fontAlgn="base">
                <a:spcBef>
                  <a:spcPct val="0"/>
                </a:spcBef>
                <a:spcAft>
                  <a:spcPct val="0"/>
                </a:spcAft>
              </a:pPr>
              <a:t>39</a:t>
            </a:fld>
            <a:endParaRPr lang="en-JM" altLang="en-US" dirty="0">
              <a:latin typeface="Arial" panose="020B0604020202020204"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Slide Image Placeholder 1">
            <a:extLst>
              <a:ext uri="{FF2B5EF4-FFF2-40B4-BE49-F238E27FC236}">
                <a16:creationId xmlns:a16="http://schemas.microsoft.com/office/drawing/2014/main" id="{872C02B7-5918-64D2-609E-CF6276D23B2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42" name="Notes Placeholder 2">
            <a:extLst>
              <a:ext uri="{FF2B5EF4-FFF2-40B4-BE49-F238E27FC236}">
                <a16:creationId xmlns:a16="http://schemas.microsoft.com/office/drawing/2014/main" id="{91161358-91E9-6D8F-57E9-06A4B95D94E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sz="1800" dirty="0">
                <a:solidFill>
                  <a:srgbClr val="000000"/>
                </a:solidFill>
                <a:latin typeface="Arial" panose="020B0604020202020204" pitchFamily="34" charset="0"/>
              </a:rPr>
              <a:t>Adobestock:27652726</a:t>
            </a:r>
          </a:p>
          <a:p>
            <a:pPr>
              <a:spcBef>
                <a:spcPct val="0"/>
              </a:spcBef>
            </a:pPr>
            <a:endParaRPr lang="en-US" altLang="en-US" dirty="0"/>
          </a:p>
        </p:txBody>
      </p:sp>
      <p:sp>
        <p:nvSpPr>
          <p:cNvPr id="112643" name="Slide Number Placeholder 3">
            <a:extLst>
              <a:ext uri="{FF2B5EF4-FFF2-40B4-BE49-F238E27FC236}">
                <a16:creationId xmlns:a16="http://schemas.microsoft.com/office/drawing/2014/main" id="{ECD7B4F0-95B1-CE4B-4897-8BE66D570F9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Lucida Sans" panose="020B0602030504020204" pitchFamily="34" charset="77"/>
              </a:defRPr>
            </a:lvl1pPr>
            <a:lvl2pPr marL="742950" indent="-285750">
              <a:defRPr>
                <a:solidFill>
                  <a:schemeClr val="tx1"/>
                </a:solidFill>
                <a:latin typeface="Lucida Sans" panose="020B0602030504020204" pitchFamily="34" charset="77"/>
              </a:defRPr>
            </a:lvl2pPr>
            <a:lvl3pPr marL="1143000" indent="-228600">
              <a:defRPr>
                <a:solidFill>
                  <a:schemeClr val="tx1"/>
                </a:solidFill>
                <a:latin typeface="Lucida Sans" panose="020B0602030504020204" pitchFamily="34" charset="77"/>
              </a:defRPr>
            </a:lvl3pPr>
            <a:lvl4pPr marL="1600200" indent="-228600">
              <a:defRPr>
                <a:solidFill>
                  <a:schemeClr val="tx1"/>
                </a:solidFill>
                <a:latin typeface="Lucida Sans" panose="020B0602030504020204" pitchFamily="34" charset="77"/>
              </a:defRPr>
            </a:lvl4pPr>
            <a:lvl5pPr marL="2057400" indent="-228600">
              <a:defRPr>
                <a:solidFill>
                  <a:schemeClr val="tx1"/>
                </a:solidFill>
                <a:latin typeface="Lucida Sans" panose="020B0602030504020204" pitchFamily="34" charset="77"/>
              </a:defRPr>
            </a:lvl5pPr>
            <a:lvl6pPr marL="2514600" indent="-228600" fontAlgn="base">
              <a:spcBef>
                <a:spcPct val="0"/>
              </a:spcBef>
              <a:spcAft>
                <a:spcPct val="0"/>
              </a:spcAft>
              <a:defRPr>
                <a:solidFill>
                  <a:schemeClr val="tx1"/>
                </a:solidFill>
                <a:latin typeface="Lucida Sans" panose="020B0602030504020204" pitchFamily="34" charset="77"/>
              </a:defRPr>
            </a:lvl6pPr>
            <a:lvl7pPr marL="2971800" indent="-228600" fontAlgn="base">
              <a:spcBef>
                <a:spcPct val="0"/>
              </a:spcBef>
              <a:spcAft>
                <a:spcPct val="0"/>
              </a:spcAft>
              <a:defRPr>
                <a:solidFill>
                  <a:schemeClr val="tx1"/>
                </a:solidFill>
                <a:latin typeface="Lucida Sans" panose="020B0602030504020204" pitchFamily="34" charset="77"/>
              </a:defRPr>
            </a:lvl7pPr>
            <a:lvl8pPr marL="3429000" indent="-228600" fontAlgn="base">
              <a:spcBef>
                <a:spcPct val="0"/>
              </a:spcBef>
              <a:spcAft>
                <a:spcPct val="0"/>
              </a:spcAft>
              <a:defRPr>
                <a:solidFill>
                  <a:schemeClr val="tx1"/>
                </a:solidFill>
                <a:latin typeface="Lucida Sans" panose="020B0602030504020204" pitchFamily="34" charset="77"/>
              </a:defRPr>
            </a:lvl8pPr>
            <a:lvl9pPr marL="3886200" indent="-228600" fontAlgn="base">
              <a:spcBef>
                <a:spcPct val="0"/>
              </a:spcBef>
              <a:spcAft>
                <a:spcPct val="0"/>
              </a:spcAft>
              <a:defRPr>
                <a:solidFill>
                  <a:schemeClr val="tx1"/>
                </a:solidFill>
                <a:latin typeface="Lucida Sans" panose="020B0602030504020204" pitchFamily="34" charset="77"/>
              </a:defRPr>
            </a:lvl9pPr>
          </a:lstStyle>
          <a:p>
            <a:pPr fontAlgn="base">
              <a:spcBef>
                <a:spcPct val="0"/>
              </a:spcBef>
              <a:spcAft>
                <a:spcPct val="0"/>
              </a:spcAft>
            </a:pPr>
            <a:fld id="{F891387E-1E1D-FF47-B3E3-22A0E01CD15C}" type="slidenum">
              <a:rPr lang="en-JM" altLang="en-US">
                <a:latin typeface="Arial" panose="020B0604020202020204" pitchFamily="34" charset="0"/>
              </a:rPr>
              <a:pPr fontAlgn="base">
                <a:spcBef>
                  <a:spcPct val="0"/>
                </a:spcBef>
                <a:spcAft>
                  <a:spcPct val="0"/>
                </a:spcAft>
              </a:pPr>
              <a:t>40</a:t>
            </a:fld>
            <a:endParaRPr lang="en-JM" altLang="en-US" dirty="0">
              <a:latin typeface="Arial" panose="020B0604020202020204"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Slide Image Placeholder 1">
            <a:extLst>
              <a:ext uri="{FF2B5EF4-FFF2-40B4-BE49-F238E27FC236}">
                <a16:creationId xmlns:a16="http://schemas.microsoft.com/office/drawing/2014/main" id="{17AFB92C-23EF-E6D6-0551-C6B3DA3680E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4690" name="Notes Placeholder 2">
            <a:extLst>
              <a:ext uri="{FF2B5EF4-FFF2-40B4-BE49-F238E27FC236}">
                <a16:creationId xmlns:a16="http://schemas.microsoft.com/office/drawing/2014/main" id="{225C11D7-81E1-6D4A-A48A-CE863FB4CC4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dirty="0"/>
              <a:t>Adobe Stock #: 144582104</a:t>
            </a:r>
          </a:p>
        </p:txBody>
      </p:sp>
      <p:sp>
        <p:nvSpPr>
          <p:cNvPr id="114691" name="Slide Number Placeholder 3">
            <a:extLst>
              <a:ext uri="{FF2B5EF4-FFF2-40B4-BE49-F238E27FC236}">
                <a16:creationId xmlns:a16="http://schemas.microsoft.com/office/drawing/2014/main" id="{C09E1377-28C2-FC78-1CCD-5C1616C451A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Lucida Sans" panose="020B0602030504020204" pitchFamily="34" charset="77"/>
              </a:defRPr>
            </a:lvl1pPr>
            <a:lvl2pPr marL="742950" indent="-285750">
              <a:defRPr>
                <a:solidFill>
                  <a:schemeClr val="tx1"/>
                </a:solidFill>
                <a:latin typeface="Lucida Sans" panose="020B0602030504020204" pitchFamily="34" charset="77"/>
              </a:defRPr>
            </a:lvl2pPr>
            <a:lvl3pPr marL="1143000" indent="-228600">
              <a:defRPr>
                <a:solidFill>
                  <a:schemeClr val="tx1"/>
                </a:solidFill>
                <a:latin typeface="Lucida Sans" panose="020B0602030504020204" pitchFamily="34" charset="77"/>
              </a:defRPr>
            </a:lvl3pPr>
            <a:lvl4pPr marL="1600200" indent="-228600">
              <a:defRPr>
                <a:solidFill>
                  <a:schemeClr val="tx1"/>
                </a:solidFill>
                <a:latin typeface="Lucida Sans" panose="020B0602030504020204" pitchFamily="34" charset="77"/>
              </a:defRPr>
            </a:lvl4pPr>
            <a:lvl5pPr marL="2057400" indent="-228600">
              <a:defRPr>
                <a:solidFill>
                  <a:schemeClr val="tx1"/>
                </a:solidFill>
                <a:latin typeface="Lucida Sans" panose="020B0602030504020204" pitchFamily="34" charset="77"/>
              </a:defRPr>
            </a:lvl5pPr>
            <a:lvl6pPr marL="2514600" indent="-228600" fontAlgn="base">
              <a:spcBef>
                <a:spcPct val="0"/>
              </a:spcBef>
              <a:spcAft>
                <a:spcPct val="0"/>
              </a:spcAft>
              <a:defRPr>
                <a:solidFill>
                  <a:schemeClr val="tx1"/>
                </a:solidFill>
                <a:latin typeface="Lucida Sans" panose="020B0602030504020204" pitchFamily="34" charset="77"/>
              </a:defRPr>
            </a:lvl6pPr>
            <a:lvl7pPr marL="2971800" indent="-228600" fontAlgn="base">
              <a:spcBef>
                <a:spcPct val="0"/>
              </a:spcBef>
              <a:spcAft>
                <a:spcPct val="0"/>
              </a:spcAft>
              <a:defRPr>
                <a:solidFill>
                  <a:schemeClr val="tx1"/>
                </a:solidFill>
                <a:latin typeface="Lucida Sans" panose="020B0602030504020204" pitchFamily="34" charset="77"/>
              </a:defRPr>
            </a:lvl7pPr>
            <a:lvl8pPr marL="3429000" indent="-228600" fontAlgn="base">
              <a:spcBef>
                <a:spcPct val="0"/>
              </a:spcBef>
              <a:spcAft>
                <a:spcPct val="0"/>
              </a:spcAft>
              <a:defRPr>
                <a:solidFill>
                  <a:schemeClr val="tx1"/>
                </a:solidFill>
                <a:latin typeface="Lucida Sans" panose="020B0602030504020204" pitchFamily="34" charset="77"/>
              </a:defRPr>
            </a:lvl8pPr>
            <a:lvl9pPr marL="3886200" indent="-228600" fontAlgn="base">
              <a:spcBef>
                <a:spcPct val="0"/>
              </a:spcBef>
              <a:spcAft>
                <a:spcPct val="0"/>
              </a:spcAft>
              <a:defRPr>
                <a:solidFill>
                  <a:schemeClr val="tx1"/>
                </a:solidFill>
                <a:latin typeface="Lucida Sans" panose="020B0602030504020204" pitchFamily="34" charset="77"/>
              </a:defRPr>
            </a:lvl9pPr>
          </a:lstStyle>
          <a:p>
            <a:pPr fontAlgn="base">
              <a:spcBef>
                <a:spcPct val="0"/>
              </a:spcBef>
              <a:spcAft>
                <a:spcPct val="0"/>
              </a:spcAft>
            </a:pPr>
            <a:fld id="{C38364B3-4DE0-9A49-B93F-6B5CEC802D0F}" type="slidenum">
              <a:rPr lang="en-JM" altLang="en-US">
                <a:latin typeface="Arial" panose="020B0604020202020204" pitchFamily="34" charset="0"/>
              </a:rPr>
              <a:pPr fontAlgn="base">
                <a:spcBef>
                  <a:spcPct val="0"/>
                </a:spcBef>
                <a:spcAft>
                  <a:spcPct val="0"/>
                </a:spcAft>
              </a:pPr>
              <a:t>41</a:t>
            </a:fld>
            <a:endParaRPr lang="en-JM" altLang="en-US" dirty="0">
              <a:latin typeface="Arial" panose="020B0604020202020204"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Slide Image Placeholder 1">
            <a:extLst>
              <a:ext uri="{FF2B5EF4-FFF2-40B4-BE49-F238E27FC236}">
                <a16:creationId xmlns:a16="http://schemas.microsoft.com/office/drawing/2014/main" id="{ABE7F3FE-57CE-DE40-84DD-4179BE6CF50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6738" name="Notes Placeholder 2">
            <a:extLst>
              <a:ext uri="{FF2B5EF4-FFF2-40B4-BE49-F238E27FC236}">
                <a16:creationId xmlns:a16="http://schemas.microsoft.com/office/drawing/2014/main" id="{0C09AF25-669E-0F28-9817-B6230333BDC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sz="1800" dirty="0">
                <a:solidFill>
                  <a:srgbClr val="000000"/>
                </a:solidFill>
                <a:latin typeface="Arial" panose="020B0604020202020204" pitchFamily="34" charset="0"/>
              </a:rPr>
              <a:t>Adobe Stock # 120320373</a:t>
            </a:r>
          </a:p>
          <a:p>
            <a:pPr>
              <a:spcBef>
                <a:spcPct val="0"/>
              </a:spcBef>
            </a:pPr>
            <a:r>
              <a:rPr lang="en-US" altLang="en-US" sz="1800" dirty="0">
                <a:solidFill>
                  <a:srgbClr val="000000"/>
                </a:solidFill>
                <a:latin typeface="Arial" panose="020B0604020202020204" pitchFamily="34" charset="0"/>
              </a:rPr>
              <a:t>We inherently know that collaborating with physicians and other care providers results in better patient care but there are also major barriers</a:t>
            </a:r>
            <a:endParaRPr lang="en-US" altLang="en-US" dirty="0">
              <a:solidFill>
                <a:srgbClr val="000000"/>
              </a:solidFill>
            </a:endParaRPr>
          </a:p>
          <a:p>
            <a:pPr>
              <a:spcBef>
                <a:spcPct val="0"/>
              </a:spcBef>
            </a:pPr>
            <a:br>
              <a:rPr lang="en-US" altLang="en-US" dirty="0">
                <a:solidFill>
                  <a:srgbClr val="000000"/>
                </a:solidFill>
              </a:rPr>
            </a:br>
            <a:r>
              <a:rPr lang="en-US" altLang="en-US" sz="1800" dirty="0">
                <a:solidFill>
                  <a:srgbClr val="000000"/>
                </a:solidFill>
                <a:latin typeface="Arial" panose="020B0604020202020204" pitchFamily="34" charset="0"/>
              </a:rPr>
              <a:t>Plainly said, we disagree on the right way to go about this!</a:t>
            </a:r>
            <a:endParaRPr lang="en-US" altLang="en-US" dirty="0">
              <a:solidFill>
                <a:srgbClr val="000000"/>
              </a:solidFill>
            </a:endParaRPr>
          </a:p>
          <a:p>
            <a:pPr>
              <a:spcBef>
                <a:spcPct val="0"/>
              </a:spcBef>
            </a:pPr>
            <a:br>
              <a:rPr lang="en-US" altLang="en-US" dirty="0"/>
            </a:br>
            <a:br>
              <a:rPr lang="en-US" altLang="en-US" dirty="0"/>
            </a:br>
            <a:endParaRPr lang="en-US" altLang="en-US" dirty="0"/>
          </a:p>
        </p:txBody>
      </p:sp>
      <p:sp>
        <p:nvSpPr>
          <p:cNvPr id="116739" name="Slide Number Placeholder 3">
            <a:extLst>
              <a:ext uri="{FF2B5EF4-FFF2-40B4-BE49-F238E27FC236}">
                <a16:creationId xmlns:a16="http://schemas.microsoft.com/office/drawing/2014/main" id="{6A16EA2D-C125-EBDA-3E2D-9559A59F59D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Lucida Sans" panose="020B0602030504020204" pitchFamily="34" charset="77"/>
              </a:defRPr>
            </a:lvl1pPr>
            <a:lvl2pPr marL="742950" indent="-285750">
              <a:defRPr>
                <a:solidFill>
                  <a:schemeClr val="tx1"/>
                </a:solidFill>
                <a:latin typeface="Lucida Sans" panose="020B0602030504020204" pitchFamily="34" charset="77"/>
              </a:defRPr>
            </a:lvl2pPr>
            <a:lvl3pPr marL="1143000" indent="-228600">
              <a:defRPr>
                <a:solidFill>
                  <a:schemeClr val="tx1"/>
                </a:solidFill>
                <a:latin typeface="Lucida Sans" panose="020B0602030504020204" pitchFamily="34" charset="77"/>
              </a:defRPr>
            </a:lvl3pPr>
            <a:lvl4pPr marL="1600200" indent="-228600">
              <a:defRPr>
                <a:solidFill>
                  <a:schemeClr val="tx1"/>
                </a:solidFill>
                <a:latin typeface="Lucida Sans" panose="020B0602030504020204" pitchFamily="34" charset="77"/>
              </a:defRPr>
            </a:lvl4pPr>
            <a:lvl5pPr marL="2057400" indent="-228600">
              <a:defRPr>
                <a:solidFill>
                  <a:schemeClr val="tx1"/>
                </a:solidFill>
                <a:latin typeface="Lucida Sans" panose="020B0602030504020204" pitchFamily="34" charset="77"/>
              </a:defRPr>
            </a:lvl5pPr>
            <a:lvl6pPr marL="2514600" indent="-228600" fontAlgn="base">
              <a:spcBef>
                <a:spcPct val="0"/>
              </a:spcBef>
              <a:spcAft>
                <a:spcPct val="0"/>
              </a:spcAft>
              <a:defRPr>
                <a:solidFill>
                  <a:schemeClr val="tx1"/>
                </a:solidFill>
                <a:latin typeface="Lucida Sans" panose="020B0602030504020204" pitchFamily="34" charset="77"/>
              </a:defRPr>
            </a:lvl6pPr>
            <a:lvl7pPr marL="2971800" indent="-228600" fontAlgn="base">
              <a:spcBef>
                <a:spcPct val="0"/>
              </a:spcBef>
              <a:spcAft>
                <a:spcPct val="0"/>
              </a:spcAft>
              <a:defRPr>
                <a:solidFill>
                  <a:schemeClr val="tx1"/>
                </a:solidFill>
                <a:latin typeface="Lucida Sans" panose="020B0602030504020204" pitchFamily="34" charset="77"/>
              </a:defRPr>
            </a:lvl7pPr>
            <a:lvl8pPr marL="3429000" indent="-228600" fontAlgn="base">
              <a:spcBef>
                <a:spcPct val="0"/>
              </a:spcBef>
              <a:spcAft>
                <a:spcPct val="0"/>
              </a:spcAft>
              <a:defRPr>
                <a:solidFill>
                  <a:schemeClr val="tx1"/>
                </a:solidFill>
                <a:latin typeface="Lucida Sans" panose="020B0602030504020204" pitchFamily="34" charset="77"/>
              </a:defRPr>
            </a:lvl8pPr>
            <a:lvl9pPr marL="3886200" indent="-228600" fontAlgn="base">
              <a:spcBef>
                <a:spcPct val="0"/>
              </a:spcBef>
              <a:spcAft>
                <a:spcPct val="0"/>
              </a:spcAft>
              <a:defRPr>
                <a:solidFill>
                  <a:schemeClr val="tx1"/>
                </a:solidFill>
                <a:latin typeface="Lucida Sans" panose="020B0602030504020204" pitchFamily="34" charset="77"/>
              </a:defRPr>
            </a:lvl9pPr>
          </a:lstStyle>
          <a:p>
            <a:pPr fontAlgn="base">
              <a:spcBef>
                <a:spcPct val="0"/>
              </a:spcBef>
              <a:spcAft>
                <a:spcPct val="0"/>
              </a:spcAft>
            </a:pPr>
            <a:fld id="{DE201739-7FED-9B4D-985D-FB7ED6602D6A}" type="slidenum">
              <a:rPr lang="en-JM" altLang="en-US">
                <a:latin typeface="Arial" panose="020B0604020202020204" pitchFamily="34" charset="0"/>
              </a:rPr>
              <a:pPr fontAlgn="base">
                <a:spcBef>
                  <a:spcPct val="0"/>
                </a:spcBef>
                <a:spcAft>
                  <a:spcPct val="0"/>
                </a:spcAft>
              </a:pPr>
              <a:t>42</a:t>
            </a:fld>
            <a:endParaRPr lang="en-JM" altLang="en-US" dirty="0">
              <a:latin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Slide Image Placeholder 1">
            <a:extLst>
              <a:ext uri="{FF2B5EF4-FFF2-40B4-BE49-F238E27FC236}">
                <a16:creationId xmlns:a16="http://schemas.microsoft.com/office/drawing/2014/main" id="{FD52C497-50FB-20A9-9EBE-9FA3EC295D8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6" name="Notes Placeholder 2">
            <a:extLst>
              <a:ext uri="{FF2B5EF4-FFF2-40B4-BE49-F238E27FC236}">
                <a16:creationId xmlns:a16="http://schemas.microsoft.com/office/drawing/2014/main" id="{4F5C9203-19F9-C420-178F-F7C2F5B42E7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sz="1800">
                <a:solidFill>
                  <a:srgbClr val="000000"/>
                </a:solidFill>
                <a:latin typeface="Arial" panose="020B0604020202020204" pitchFamily="34" charset="0"/>
              </a:rPr>
              <a:t>The most famous death attributed in part to barbiturates has been that of Marilyn Monroe who died on August 5, 1962. </a:t>
            </a:r>
            <a:endParaRPr lang="en-US" altLang="en-US">
              <a:solidFill>
                <a:srgbClr val="000000"/>
              </a:solidFill>
            </a:endParaRPr>
          </a:p>
          <a:p>
            <a:pPr>
              <a:spcBef>
                <a:spcPct val="0"/>
              </a:spcBef>
            </a:pPr>
            <a:r>
              <a:rPr lang="en-US" altLang="en-US" sz="1800">
                <a:solidFill>
                  <a:srgbClr val="000000"/>
                </a:solidFill>
                <a:latin typeface="Arial" panose="020B0604020202020204" pitchFamily="34" charset="0"/>
              </a:rPr>
              <a:t>Adobe Stock #: 314851728</a:t>
            </a:r>
            <a:endParaRPr lang="en-US" altLang="en-US">
              <a:solidFill>
                <a:srgbClr val="000000"/>
              </a:solidFill>
            </a:endParaRPr>
          </a:p>
          <a:p>
            <a:pPr>
              <a:spcBef>
                <a:spcPct val="0"/>
              </a:spcBef>
            </a:pPr>
            <a:br>
              <a:rPr lang="en-US" altLang="en-US"/>
            </a:br>
            <a:br>
              <a:rPr lang="en-US" altLang="en-US"/>
            </a:br>
            <a:endParaRPr lang="en-US" altLang="en-US"/>
          </a:p>
        </p:txBody>
      </p:sp>
      <p:sp>
        <p:nvSpPr>
          <p:cNvPr id="52227" name="Slide Number Placeholder 3">
            <a:extLst>
              <a:ext uri="{FF2B5EF4-FFF2-40B4-BE49-F238E27FC236}">
                <a16:creationId xmlns:a16="http://schemas.microsoft.com/office/drawing/2014/main" id="{7D824290-EB19-5A37-B07F-CFF23F30C61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Lucida Sans" panose="020B0602030504020204" pitchFamily="34" charset="77"/>
              </a:defRPr>
            </a:lvl1pPr>
            <a:lvl2pPr marL="742950" indent="-285750">
              <a:defRPr>
                <a:solidFill>
                  <a:schemeClr val="tx1"/>
                </a:solidFill>
                <a:latin typeface="Lucida Sans" panose="020B0602030504020204" pitchFamily="34" charset="77"/>
              </a:defRPr>
            </a:lvl2pPr>
            <a:lvl3pPr marL="1143000" indent="-228600">
              <a:defRPr>
                <a:solidFill>
                  <a:schemeClr val="tx1"/>
                </a:solidFill>
                <a:latin typeface="Lucida Sans" panose="020B0602030504020204" pitchFamily="34" charset="77"/>
              </a:defRPr>
            </a:lvl3pPr>
            <a:lvl4pPr marL="1600200" indent="-228600">
              <a:defRPr>
                <a:solidFill>
                  <a:schemeClr val="tx1"/>
                </a:solidFill>
                <a:latin typeface="Lucida Sans" panose="020B0602030504020204" pitchFamily="34" charset="77"/>
              </a:defRPr>
            </a:lvl4pPr>
            <a:lvl5pPr marL="2057400" indent="-228600">
              <a:defRPr>
                <a:solidFill>
                  <a:schemeClr val="tx1"/>
                </a:solidFill>
                <a:latin typeface="Lucida Sans" panose="020B0602030504020204" pitchFamily="34" charset="77"/>
              </a:defRPr>
            </a:lvl5pPr>
            <a:lvl6pPr marL="2514600" indent="-228600" fontAlgn="base">
              <a:spcBef>
                <a:spcPct val="0"/>
              </a:spcBef>
              <a:spcAft>
                <a:spcPct val="0"/>
              </a:spcAft>
              <a:defRPr>
                <a:solidFill>
                  <a:schemeClr val="tx1"/>
                </a:solidFill>
                <a:latin typeface="Lucida Sans" panose="020B0602030504020204" pitchFamily="34" charset="77"/>
              </a:defRPr>
            </a:lvl6pPr>
            <a:lvl7pPr marL="2971800" indent="-228600" fontAlgn="base">
              <a:spcBef>
                <a:spcPct val="0"/>
              </a:spcBef>
              <a:spcAft>
                <a:spcPct val="0"/>
              </a:spcAft>
              <a:defRPr>
                <a:solidFill>
                  <a:schemeClr val="tx1"/>
                </a:solidFill>
                <a:latin typeface="Lucida Sans" panose="020B0602030504020204" pitchFamily="34" charset="77"/>
              </a:defRPr>
            </a:lvl7pPr>
            <a:lvl8pPr marL="3429000" indent="-228600" fontAlgn="base">
              <a:spcBef>
                <a:spcPct val="0"/>
              </a:spcBef>
              <a:spcAft>
                <a:spcPct val="0"/>
              </a:spcAft>
              <a:defRPr>
                <a:solidFill>
                  <a:schemeClr val="tx1"/>
                </a:solidFill>
                <a:latin typeface="Lucida Sans" panose="020B0602030504020204" pitchFamily="34" charset="77"/>
              </a:defRPr>
            </a:lvl8pPr>
            <a:lvl9pPr marL="3886200" indent="-228600" fontAlgn="base">
              <a:spcBef>
                <a:spcPct val="0"/>
              </a:spcBef>
              <a:spcAft>
                <a:spcPct val="0"/>
              </a:spcAft>
              <a:defRPr>
                <a:solidFill>
                  <a:schemeClr val="tx1"/>
                </a:solidFill>
                <a:latin typeface="Lucida Sans" panose="020B0602030504020204" pitchFamily="34" charset="77"/>
              </a:defRPr>
            </a:lvl9pPr>
          </a:lstStyle>
          <a:p>
            <a:pPr fontAlgn="base">
              <a:spcBef>
                <a:spcPct val="0"/>
              </a:spcBef>
              <a:spcAft>
                <a:spcPct val="0"/>
              </a:spcAft>
            </a:pPr>
            <a:fld id="{CDBCF62C-F5DC-EE49-A11D-B051DB9DA824}" type="slidenum">
              <a:rPr lang="en-JM" altLang="en-US">
                <a:latin typeface="Arial" panose="020B0604020202020204" pitchFamily="34" charset="0"/>
              </a:rPr>
              <a:pPr fontAlgn="base">
                <a:spcBef>
                  <a:spcPct val="0"/>
                </a:spcBef>
                <a:spcAft>
                  <a:spcPct val="0"/>
                </a:spcAft>
              </a:pPr>
              <a:t>8</a:t>
            </a:fld>
            <a:endParaRPr lang="en-JM" altLang="en-US" dirty="0">
              <a:latin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Slide Image Placeholder 1">
            <a:extLst>
              <a:ext uri="{FF2B5EF4-FFF2-40B4-BE49-F238E27FC236}">
                <a16:creationId xmlns:a16="http://schemas.microsoft.com/office/drawing/2014/main" id="{B64C506C-B4D7-4396-9273-DFA750279E5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5341460A-66D0-F57A-3DEE-595FFD533BFE}"/>
              </a:ext>
            </a:extLst>
          </p:cNvPr>
          <p:cNvSpPr>
            <a:spLocks noGrp="1"/>
          </p:cNvSpPr>
          <p:nvPr>
            <p:ph type="body" idx="1"/>
          </p:nvPr>
        </p:nvSpPr>
        <p:spPr/>
        <p:txBody>
          <a:bodyPr>
            <a:normAutofit fontScale="85000" lnSpcReduction="10000"/>
          </a:bodyPr>
          <a:lstStyle/>
          <a:p>
            <a:pPr fontAlgn="auto">
              <a:spcBef>
                <a:spcPts val="0"/>
              </a:spcBef>
              <a:spcAft>
                <a:spcPts val="0"/>
              </a:spcAft>
              <a:defRPr/>
            </a:pPr>
            <a:r>
              <a:rPr lang="en-US" sz="1800" dirty="0">
                <a:solidFill>
                  <a:srgbClr val="000000"/>
                </a:solidFill>
                <a:latin typeface="Arial" panose="020B0604020202020204" pitchFamily="34" charset="0"/>
              </a:rPr>
              <a:t>The backdrop of suicides and accidental overdoses resulting in death combined with the death of a popular culture </a:t>
            </a:r>
            <a:r>
              <a:rPr lang="en-US" sz="1800" dirty="0" err="1">
                <a:solidFill>
                  <a:srgbClr val="000000"/>
                </a:solidFill>
                <a:latin typeface="Arial" panose="020B0604020202020204" pitchFamily="34" charset="0"/>
              </a:rPr>
              <a:t>icond</a:t>
            </a:r>
            <a:r>
              <a:rPr lang="en-US" sz="1800" dirty="0">
                <a:solidFill>
                  <a:srgbClr val="000000"/>
                </a:solidFill>
                <a:latin typeface="Arial" panose="020B0604020202020204" pitchFamily="34" charset="0"/>
              </a:rPr>
              <a:t> set the background for the popular emergence of benzodiazepines. As earlier mentioned, extensive research </a:t>
            </a:r>
            <a:r>
              <a:rPr lang="en-US" sz="1800" dirty="0" err="1">
                <a:solidFill>
                  <a:srgbClr val="000000"/>
                </a:solidFill>
                <a:latin typeface="Arial" panose="020B0604020202020204" pitchFamily="34" charset="0"/>
              </a:rPr>
              <a:t>chemisty</a:t>
            </a:r>
            <a:r>
              <a:rPr lang="en-US" sz="1800" dirty="0">
                <a:solidFill>
                  <a:srgbClr val="000000"/>
                </a:solidFill>
                <a:latin typeface="Arial" panose="020B0604020202020204" pitchFamily="34" charset="0"/>
              </a:rPr>
              <a:t> was done with barbiturates leading to the discovery of meprobamate in 1955 and the first benzodiazepine chlordiazepoxide under the brand name Librium in 1960. By 1963 diazepam was introduced to market and marketed as being less toxic and less likely to cause dependence in comparison to barbiturates. Within a decade of market introduction it was nationally one of the the most frequently prescribed medications. Diazepam’s popularity was increased through slick marketing campaigns by </a:t>
            </a:r>
            <a:r>
              <a:rPr lang="en-US" sz="1800" dirty="0" err="1">
                <a:solidFill>
                  <a:srgbClr val="000000"/>
                </a:solidFill>
                <a:latin typeface="Arial" panose="020B0604020202020204" pitchFamily="34" charset="0"/>
              </a:rPr>
              <a:t>Authur</a:t>
            </a:r>
            <a:r>
              <a:rPr lang="en-US" sz="1800" dirty="0">
                <a:solidFill>
                  <a:srgbClr val="000000"/>
                </a:solidFill>
                <a:latin typeface="Arial" panose="020B0604020202020204" pitchFamily="34" charset="0"/>
              </a:rPr>
              <a:t> Sackler and Purdue Pharma with Valium being the first drug to reach 1 billion dollars in sales. </a:t>
            </a:r>
            <a:endParaRPr lang="en-US" dirty="0">
              <a:solidFill>
                <a:srgbClr val="000000"/>
              </a:solidFill>
            </a:endParaRPr>
          </a:p>
          <a:p>
            <a:pPr fontAlgn="auto">
              <a:spcBef>
                <a:spcPts val="0"/>
              </a:spcBef>
              <a:spcAft>
                <a:spcPts val="0"/>
              </a:spcAft>
              <a:defRPr/>
            </a:pPr>
            <a:r>
              <a:rPr lang="en-US" sz="1800" dirty="0">
                <a:solidFill>
                  <a:srgbClr val="000000"/>
                </a:solidFill>
                <a:latin typeface="Arial" panose="020B0604020202020204" pitchFamily="34" charset="0"/>
              </a:rPr>
              <a:t>Adobe Stock #: 436785331</a:t>
            </a:r>
            <a:endParaRPr lang="en-US" dirty="0">
              <a:solidFill>
                <a:srgbClr val="000000"/>
              </a:solidFill>
            </a:endParaRPr>
          </a:p>
          <a:p>
            <a:pPr fontAlgn="auto">
              <a:spcBef>
                <a:spcPts val="0"/>
              </a:spcBef>
              <a:spcAft>
                <a:spcPts val="0"/>
              </a:spcAft>
              <a:defRPr/>
            </a:pPr>
            <a:br>
              <a:rPr lang="en-US" dirty="0"/>
            </a:br>
            <a:br>
              <a:rPr lang="en-US" dirty="0"/>
            </a:br>
            <a:endParaRPr lang="en-US" dirty="0"/>
          </a:p>
        </p:txBody>
      </p:sp>
      <p:sp>
        <p:nvSpPr>
          <p:cNvPr id="54275" name="Slide Number Placeholder 3">
            <a:extLst>
              <a:ext uri="{FF2B5EF4-FFF2-40B4-BE49-F238E27FC236}">
                <a16:creationId xmlns:a16="http://schemas.microsoft.com/office/drawing/2014/main" id="{EAD9BBBC-4D9D-DF6E-BF3B-8FEACB65D6D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Lucida Sans" panose="020B0602030504020204" pitchFamily="34" charset="77"/>
              </a:defRPr>
            </a:lvl1pPr>
            <a:lvl2pPr marL="742950" indent="-285750">
              <a:defRPr>
                <a:solidFill>
                  <a:schemeClr val="tx1"/>
                </a:solidFill>
                <a:latin typeface="Lucida Sans" panose="020B0602030504020204" pitchFamily="34" charset="77"/>
              </a:defRPr>
            </a:lvl2pPr>
            <a:lvl3pPr marL="1143000" indent="-228600">
              <a:defRPr>
                <a:solidFill>
                  <a:schemeClr val="tx1"/>
                </a:solidFill>
                <a:latin typeface="Lucida Sans" panose="020B0602030504020204" pitchFamily="34" charset="77"/>
              </a:defRPr>
            </a:lvl3pPr>
            <a:lvl4pPr marL="1600200" indent="-228600">
              <a:defRPr>
                <a:solidFill>
                  <a:schemeClr val="tx1"/>
                </a:solidFill>
                <a:latin typeface="Lucida Sans" panose="020B0602030504020204" pitchFamily="34" charset="77"/>
              </a:defRPr>
            </a:lvl4pPr>
            <a:lvl5pPr marL="2057400" indent="-228600">
              <a:defRPr>
                <a:solidFill>
                  <a:schemeClr val="tx1"/>
                </a:solidFill>
                <a:latin typeface="Lucida Sans" panose="020B0602030504020204" pitchFamily="34" charset="77"/>
              </a:defRPr>
            </a:lvl5pPr>
            <a:lvl6pPr marL="2514600" indent="-228600" fontAlgn="base">
              <a:spcBef>
                <a:spcPct val="0"/>
              </a:spcBef>
              <a:spcAft>
                <a:spcPct val="0"/>
              </a:spcAft>
              <a:defRPr>
                <a:solidFill>
                  <a:schemeClr val="tx1"/>
                </a:solidFill>
                <a:latin typeface="Lucida Sans" panose="020B0602030504020204" pitchFamily="34" charset="77"/>
              </a:defRPr>
            </a:lvl6pPr>
            <a:lvl7pPr marL="2971800" indent="-228600" fontAlgn="base">
              <a:spcBef>
                <a:spcPct val="0"/>
              </a:spcBef>
              <a:spcAft>
                <a:spcPct val="0"/>
              </a:spcAft>
              <a:defRPr>
                <a:solidFill>
                  <a:schemeClr val="tx1"/>
                </a:solidFill>
                <a:latin typeface="Lucida Sans" panose="020B0602030504020204" pitchFamily="34" charset="77"/>
              </a:defRPr>
            </a:lvl7pPr>
            <a:lvl8pPr marL="3429000" indent="-228600" fontAlgn="base">
              <a:spcBef>
                <a:spcPct val="0"/>
              </a:spcBef>
              <a:spcAft>
                <a:spcPct val="0"/>
              </a:spcAft>
              <a:defRPr>
                <a:solidFill>
                  <a:schemeClr val="tx1"/>
                </a:solidFill>
                <a:latin typeface="Lucida Sans" panose="020B0602030504020204" pitchFamily="34" charset="77"/>
              </a:defRPr>
            </a:lvl8pPr>
            <a:lvl9pPr marL="3886200" indent="-228600" fontAlgn="base">
              <a:spcBef>
                <a:spcPct val="0"/>
              </a:spcBef>
              <a:spcAft>
                <a:spcPct val="0"/>
              </a:spcAft>
              <a:defRPr>
                <a:solidFill>
                  <a:schemeClr val="tx1"/>
                </a:solidFill>
                <a:latin typeface="Lucida Sans" panose="020B0602030504020204" pitchFamily="34" charset="77"/>
              </a:defRPr>
            </a:lvl9pPr>
          </a:lstStyle>
          <a:p>
            <a:pPr fontAlgn="base">
              <a:spcBef>
                <a:spcPct val="0"/>
              </a:spcBef>
              <a:spcAft>
                <a:spcPct val="0"/>
              </a:spcAft>
            </a:pPr>
            <a:fld id="{BE02F926-3F30-434D-9273-BB12BE450F17}" type="slidenum">
              <a:rPr lang="en-JM" altLang="en-US">
                <a:latin typeface="Arial" panose="020B0604020202020204" pitchFamily="34" charset="0"/>
              </a:rPr>
              <a:pPr fontAlgn="base">
                <a:spcBef>
                  <a:spcPct val="0"/>
                </a:spcBef>
                <a:spcAft>
                  <a:spcPct val="0"/>
                </a:spcAft>
              </a:pPr>
              <a:t>9</a:t>
            </a:fld>
            <a:endParaRPr lang="en-JM" altLang="en-US" dirty="0">
              <a:latin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Slide Image Placeholder 1">
            <a:extLst>
              <a:ext uri="{FF2B5EF4-FFF2-40B4-BE49-F238E27FC236}">
                <a16:creationId xmlns:a16="http://schemas.microsoft.com/office/drawing/2014/main" id="{6B94DCF5-5426-151B-7927-6CAAB777B04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2" name="Notes Placeholder 2">
            <a:extLst>
              <a:ext uri="{FF2B5EF4-FFF2-40B4-BE49-F238E27FC236}">
                <a16:creationId xmlns:a16="http://schemas.microsoft.com/office/drawing/2014/main" id="{90D00CCF-B138-620A-FD7D-9B5DB00D415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Adobe Stock #: 503433913</a:t>
            </a:r>
          </a:p>
        </p:txBody>
      </p:sp>
      <p:sp>
        <p:nvSpPr>
          <p:cNvPr id="56323" name="Slide Number Placeholder 3">
            <a:extLst>
              <a:ext uri="{FF2B5EF4-FFF2-40B4-BE49-F238E27FC236}">
                <a16:creationId xmlns:a16="http://schemas.microsoft.com/office/drawing/2014/main" id="{8BF76268-1881-1566-B0D8-A6132322B2D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Lucida Sans" panose="020B0602030504020204" pitchFamily="34" charset="77"/>
              </a:defRPr>
            </a:lvl1pPr>
            <a:lvl2pPr marL="742950" indent="-285750">
              <a:defRPr>
                <a:solidFill>
                  <a:schemeClr val="tx1"/>
                </a:solidFill>
                <a:latin typeface="Lucida Sans" panose="020B0602030504020204" pitchFamily="34" charset="77"/>
              </a:defRPr>
            </a:lvl2pPr>
            <a:lvl3pPr marL="1143000" indent="-228600">
              <a:defRPr>
                <a:solidFill>
                  <a:schemeClr val="tx1"/>
                </a:solidFill>
                <a:latin typeface="Lucida Sans" panose="020B0602030504020204" pitchFamily="34" charset="77"/>
              </a:defRPr>
            </a:lvl3pPr>
            <a:lvl4pPr marL="1600200" indent="-228600">
              <a:defRPr>
                <a:solidFill>
                  <a:schemeClr val="tx1"/>
                </a:solidFill>
                <a:latin typeface="Lucida Sans" panose="020B0602030504020204" pitchFamily="34" charset="77"/>
              </a:defRPr>
            </a:lvl4pPr>
            <a:lvl5pPr marL="2057400" indent="-228600">
              <a:defRPr>
                <a:solidFill>
                  <a:schemeClr val="tx1"/>
                </a:solidFill>
                <a:latin typeface="Lucida Sans" panose="020B0602030504020204" pitchFamily="34" charset="77"/>
              </a:defRPr>
            </a:lvl5pPr>
            <a:lvl6pPr marL="2514600" indent="-228600" fontAlgn="base">
              <a:spcBef>
                <a:spcPct val="0"/>
              </a:spcBef>
              <a:spcAft>
                <a:spcPct val="0"/>
              </a:spcAft>
              <a:defRPr>
                <a:solidFill>
                  <a:schemeClr val="tx1"/>
                </a:solidFill>
                <a:latin typeface="Lucida Sans" panose="020B0602030504020204" pitchFamily="34" charset="77"/>
              </a:defRPr>
            </a:lvl6pPr>
            <a:lvl7pPr marL="2971800" indent="-228600" fontAlgn="base">
              <a:spcBef>
                <a:spcPct val="0"/>
              </a:spcBef>
              <a:spcAft>
                <a:spcPct val="0"/>
              </a:spcAft>
              <a:defRPr>
                <a:solidFill>
                  <a:schemeClr val="tx1"/>
                </a:solidFill>
                <a:latin typeface="Lucida Sans" panose="020B0602030504020204" pitchFamily="34" charset="77"/>
              </a:defRPr>
            </a:lvl7pPr>
            <a:lvl8pPr marL="3429000" indent="-228600" fontAlgn="base">
              <a:spcBef>
                <a:spcPct val="0"/>
              </a:spcBef>
              <a:spcAft>
                <a:spcPct val="0"/>
              </a:spcAft>
              <a:defRPr>
                <a:solidFill>
                  <a:schemeClr val="tx1"/>
                </a:solidFill>
                <a:latin typeface="Lucida Sans" panose="020B0602030504020204" pitchFamily="34" charset="77"/>
              </a:defRPr>
            </a:lvl8pPr>
            <a:lvl9pPr marL="3886200" indent="-228600" fontAlgn="base">
              <a:spcBef>
                <a:spcPct val="0"/>
              </a:spcBef>
              <a:spcAft>
                <a:spcPct val="0"/>
              </a:spcAft>
              <a:defRPr>
                <a:solidFill>
                  <a:schemeClr val="tx1"/>
                </a:solidFill>
                <a:latin typeface="Lucida Sans" panose="020B0602030504020204" pitchFamily="34" charset="77"/>
              </a:defRPr>
            </a:lvl9pPr>
          </a:lstStyle>
          <a:p>
            <a:pPr fontAlgn="base">
              <a:spcBef>
                <a:spcPct val="0"/>
              </a:spcBef>
              <a:spcAft>
                <a:spcPct val="0"/>
              </a:spcAft>
            </a:pPr>
            <a:fld id="{C6557DD3-5301-304D-94FB-1A66B24CCDE3}" type="slidenum">
              <a:rPr lang="en-JM" altLang="en-US">
                <a:latin typeface="Arial" panose="020B0604020202020204" pitchFamily="34" charset="0"/>
              </a:rPr>
              <a:pPr fontAlgn="base">
                <a:spcBef>
                  <a:spcPct val="0"/>
                </a:spcBef>
                <a:spcAft>
                  <a:spcPct val="0"/>
                </a:spcAft>
              </a:pPr>
              <a:t>10</a:t>
            </a:fld>
            <a:endParaRPr lang="en-JM" altLang="en-US" dirty="0">
              <a:latin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lide Image Placeholder 1">
            <a:extLst>
              <a:ext uri="{FF2B5EF4-FFF2-40B4-BE49-F238E27FC236}">
                <a16:creationId xmlns:a16="http://schemas.microsoft.com/office/drawing/2014/main" id="{1DBEEF7E-EC10-7117-C46E-A803581A59B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0BB92A01-DA39-92F4-739C-6A22D90ACAD2}"/>
              </a:ext>
            </a:extLst>
          </p:cNvPr>
          <p:cNvSpPr>
            <a:spLocks noGrp="1"/>
          </p:cNvSpPr>
          <p:nvPr>
            <p:ph type="body" idx="1"/>
          </p:nvPr>
        </p:nvSpPr>
        <p:spPr/>
        <p:txBody>
          <a:bodyPr>
            <a:normAutofit fontScale="92500" lnSpcReduction="10000"/>
          </a:bodyPr>
          <a:lstStyle/>
          <a:p>
            <a:pPr fontAlgn="auto">
              <a:spcBef>
                <a:spcPts val="0"/>
              </a:spcBef>
              <a:spcAft>
                <a:spcPts val="0"/>
              </a:spcAft>
              <a:defRPr/>
            </a:pPr>
            <a:r>
              <a:rPr lang="en-US" sz="1800" dirty="0">
                <a:solidFill>
                  <a:srgbClr val="000000"/>
                </a:solidFill>
                <a:latin typeface="Arial" panose="020B0604020202020204" pitchFamily="34" charset="0"/>
              </a:rPr>
              <a:t>Subsequent to the national negative attention received by diazepam from the Senate hearings, prescription rates of diazepam dropped by 50% from 1975 to 1980. Alprazolam came to market in 1981 filling the prescribing gap left open by diazepam. Popularity for alprazolam grew and has remained high ever since with alprazolam still being the most frequently prescribed benzodiazepine. Part of this popularity is due to their wide range of uses which include, sedation, muscle relaxation, anti-anxiolytic, anti-convulsant, anesthesia, and alcohol withdrawal. In conditions such as anxiety and insomnia they can be a double edged sword with prolonged use leading to rebound effects. </a:t>
            </a:r>
            <a:endParaRPr lang="en-US" dirty="0">
              <a:solidFill>
                <a:srgbClr val="000000"/>
              </a:solidFill>
            </a:endParaRPr>
          </a:p>
          <a:p>
            <a:pPr fontAlgn="auto">
              <a:spcBef>
                <a:spcPts val="0"/>
              </a:spcBef>
              <a:spcAft>
                <a:spcPts val="0"/>
              </a:spcAft>
              <a:defRPr/>
            </a:pPr>
            <a:r>
              <a:rPr lang="en-US" sz="1800" dirty="0">
                <a:solidFill>
                  <a:srgbClr val="000000"/>
                </a:solidFill>
                <a:latin typeface="Arial" panose="020B0604020202020204" pitchFamily="34" charset="0"/>
              </a:rPr>
              <a:t>Adobe Stock #: 508289412</a:t>
            </a:r>
            <a:endParaRPr lang="en-US" dirty="0">
              <a:solidFill>
                <a:srgbClr val="000000"/>
              </a:solidFill>
            </a:endParaRPr>
          </a:p>
          <a:p>
            <a:pPr fontAlgn="auto">
              <a:spcBef>
                <a:spcPts val="0"/>
              </a:spcBef>
              <a:spcAft>
                <a:spcPts val="0"/>
              </a:spcAft>
              <a:defRPr/>
            </a:pPr>
            <a:br>
              <a:rPr lang="en-US" dirty="0"/>
            </a:br>
            <a:br>
              <a:rPr lang="en-US" dirty="0"/>
            </a:br>
            <a:endParaRPr lang="en-US" dirty="0"/>
          </a:p>
        </p:txBody>
      </p:sp>
      <p:sp>
        <p:nvSpPr>
          <p:cNvPr id="58371" name="Slide Number Placeholder 3">
            <a:extLst>
              <a:ext uri="{FF2B5EF4-FFF2-40B4-BE49-F238E27FC236}">
                <a16:creationId xmlns:a16="http://schemas.microsoft.com/office/drawing/2014/main" id="{6B6D5212-33DD-6F7C-AD7F-30E1E2493F9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Lucida Sans" panose="020B0602030504020204" pitchFamily="34" charset="77"/>
              </a:defRPr>
            </a:lvl1pPr>
            <a:lvl2pPr marL="742950" indent="-285750">
              <a:defRPr>
                <a:solidFill>
                  <a:schemeClr val="tx1"/>
                </a:solidFill>
                <a:latin typeface="Lucida Sans" panose="020B0602030504020204" pitchFamily="34" charset="77"/>
              </a:defRPr>
            </a:lvl2pPr>
            <a:lvl3pPr marL="1143000" indent="-228600">
              <a:defRPr>
                <a:solidFill>
                  <a:schemeClr val="tx1"/>
                </a:solidFill>
                <a:latin typeface="Lucida Sans" panose="020B0602030504020204" pitchFamily="34" charset="77"/>
              </a:defRPr>
            </a:lvl3pPr>
            <a:lvl4pPr marL="1600200" indent="-228600">
              <a:defRPr>
                <a:solidFill>
                  <a:schemeClr val="tx1"/>
                </a:solidFill>
                <a:latin typeface="Lucida Sans" panose="020B0602030504020204" pitchFamily="34" charset="77"/>
              </a:defRPr>
            </a:lvl4pPr>
            <a:lvl5pPr marL="2057400" indent="-228600">
              <a:defRPr>
                <a:solidFill>
                  <a:schemeClr val="tx1"/>
                </a:solidFill>
                <a:latin typeface="Lucida Sans" panose="020B0602030504020204" pitchFamily="34" charset="77"/>
              </a:defRPr>
            </a:lvl5pPr>
            <a:lvl6pPr marL="2514600" indent="-228600" fontAlgn="base">
              <a:spcBef>
                <a:spcPct val="0"/>
              </a:spcBef>
              <a:spcAft>
                <a:spcPct val="0"/>
              </a:spcAft>
              <a:defRPr>
                <a:solidFill>
                  <a:schemeClr val="tx1"/>
                </a:solidFill>
                <a:latin typeface="Lucida Sans" panose="020B0602030504020204" pitchFamily="34" charset="77"/>
              </a:defRPr>
            </a:lvl6pPr>
            <a:lvl7pPr marL="2971800" indent="-228600" fontAlgn="base">
              <a:spcBef>
                <a:spcPct val="0"/>
              </a:spcBef>
              <a:spcAft>
                <a:spcPct val="0"/>
              </a:spcAft>
              <a:defRPr>
                <a:solidFill>
                  <a:schemeClr val="tx1"/>
                </a:solidFill>
                <a:latin typeface="Lucida Sans" panose="020B0602030504020204" pitchFamily="34" charset="77"/>
              </a:defRPr>
            </a:lvl7pPr>
            <a:lvl8pPr marL="3429000" indent="-228600" fontAlgn="base">
              <a:spcBef>
                <a:spcPct val="0"/>
              </a:spcBef>
              <a:spcAft>
                <a:spcPct val="0"/>
              </a:spcAft>
              <a:defRPr>
                <a:solidFill>
                  <a:schemeClr val="tx1"/>
                </a:solidFill>
                <a:latin typeface="Lucida Sans" panose="020B0602030504020204" pitchFamily="34" charset="77"/>
              </a:defRPr>
            </a:lvl8pPr>
            <a:lvl9pPr marL="3886200" indent="-228600" fontAlgn="base">
              <a:spcBef>
                <a:spcPct val="0"/>
              </a:spcBef>
              <a:spcAft>
                <a:spcPct val="0"/>
              </a:spcAft>
              <a:defRPr>
                <a:solidFill>
                  <a:schemeClr val="tx1"/>
                </a:solidFill>
                <a:latin typeface="Lucida Sans" panose="020B0602030504020204" pitchFamily="34" charset="77"/>
              </a:defRPr>
            </a:lvl9pPr>
          </a:lstStyle>
          <a:p>
            <a:pPr fontAlgn="base">
              <a:spcBef>
                <a:spcPct val="0"/>
              </a:spcBef>
              <a:spcAft>
                <a:spcPct val="0"/>
              </a:spcAft>
            </a:pPr>
            <a:fld id="{898EB93E-5F32-A041-96F1-92C6D3277E7C}" type="slidenum">
              <a:rPr lang="en-JM" altLang="en-US">
                <a:latin typeface="Arial" panose="020B0604020202020204" pitchFamily="34" charset="0"/>
              </a:rPr>
              <a:pPr fontAlgn="base">
                <a:spcBef>
                  <a:spcPct val="0"/>
                </a:spcBef>
                <a:spcAft>
                  <a:spcPct val="0"/>
                </a:spcAft>
              </a:pPr>
              <a:t>11</a:t>
            </a:fld>
            <a:endParaRPr lang="en-JM" altLang="en-US" dirty="0">
              <a:latin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Slide Image Placeholder 1">
            <a:extLst>
              <a:ext uri="{FF2B5EF4-FFF2-40B4-BE49-F238E27FC236}">
                <a16:creationId xmlns:a16="http://schemas.microsoft.com/office/drawing/2014/main" id="{4B227E4F-5D09-844C-1EA0-5B3EBB03408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742ABA19-99FA-6940-6198-380B51CF15DC}"/>
              </a:ext>
            </a:extLst>
          </p:cNvPr>
          <p:cNvSpPr>
            <a:spLocks noGrp="1"/>
          </p:cNvSpPr>
          <p:nvPr>
            <p:ph type="body" idx="1"/>
          </p:nvPr>
        </p:nvSpPr>
        <p:spPr/>
        <p:txBody>
          <a:bodyPr>
            <a:normAutofit fontScale="85000" lnSpcReduction="20000"/>
          </a:bodyPr>
          <a:lstStyle/>
          <a:p>
            <a:pPr fontAlgn="auto">
              <a:spcBef>
                <a:spcPts val="0"/>
              </a:spcBef>
              <a:spcAft>
                <a:spcPts val="0"/>
              </a:spcAft>
              <a:defRPr/>
            </a:pPr>
            <a:r>
              <a:rPr lang="en-US" sz="1800" dirty="0">
                <a:solidFill>
                  <a:srgbClr val="000000"/>
                </a:solidFill>
                <a:latin typeface="Arial" panose="020B0604020202020204" pitchFamily="34" charset="0"/>
              </a:rPr>
              <a:t>Benzodiazepine use has become so widespread it has seeped into our popular culture like almost no other drug class. The Rolling Stones released a song in 1966 titled “Mother’s Little Helper.” It’s lyrics sang the words “and though she’s not really ill, there’s this little yellow pill.” This was referencing diazepam 5 mg and it’s distinct yellow color, the brand of which has a unmistakable V punched in the center. The Senate hearing led by Ted Kennedy regarding the dangers of benzodiazepines in 1979 came only 6 years after Senate hearings regarding the abuse of barbiturates in 1973. During the benzodiazepine hearing the pharmaceutical industry dominated the commentary which largely portrayed diazepam as a “scary </a:t>
            </a:r>
            <a:r>
              <a:rPr lang="en-US" sz="1800" dirty="0" err="1">
                <a:solidFill>
                  <a:srgbClr val="000000"/>
                </a:solidFill>
                <a:latin typeface="Arial" panose="020B0604020202020204" pitchFamily="34" charset="0"/>
              </a:rPr>
              <a:t>tranqulizer</a:t>
            </a:r>
            <a:r>
              <a:rPr lang="en-US" sz="1800" dirty="0">
                <a:solidFill>
                  <a:srgbClr val="000000"/>
                </a:solidFill>
                <a:latin typeface="Arial" panose="020B0604020202020204" pitchFamily="34" charset="0"/>
              </a:rPr>
              <a:t>” while newer products were depicted as “good anxiolytics.” Even recently films often reference this drug class and one product specifically: alprazolam. Recently the negative effects of this drug class have been highlighted in films such as “Medicating Normal,” “Take Your </a:t>
            </a:r>
            <a:r>
              <a:rPr lang="en-US" sz="1800" dirty="0" err="1">
                <a:solidFill>
                  <a:srgbClr val="000000"/>
                </a:solidFill>
                <a:latin typeface="Arial" panose="020B0604020202020204" pitchFamily="34" charset="0"/>
              </a:rPr>
              <a:t>Piills</a:t>
            </a:r>
            <a:r>
              <a:rPr lang="en-US" sz="1800" dirty="0">
                <a:solidFill>
                  <a:srgbClr val="000000"/>
                </a:solidFill>
                <a:latin typeface="Arial" panose="020B0604020202020204" pitchFamily="34" charset="0"/>
              </a:rPr>
              <a:t>: Xanax,” and “As Prescribed.”</a:t>
            </a:r>
            <a:endParaRPr lang="en-US" dirty="0">
              <a:solidFill>
                <a:srgbClr val="000000"/>
              </a:solidFill>
            </a:endParaRPr>
          </a:p>
          <a:p>
            <a:pPr fontAlgn="auto">
              <a:spcBef>
                <a:spcPts val="0"/>
              </a:spcBef>
              <a:spcAft>
                <a:spcPts val="0"/>
              </a:spcAft>
              <a:defRPr/>
            </a:pPr>
            <a:r>
              <a:rPr lang="en-US" sz="1800" dirty="0">
                <a:solidFill>
                  <a:srgbClr val="000000"/>
                </a:solidFill>
                <a:latin typeface="Arial" panose="020B0604020202020204" pitchFamily="34" charset="0"/>
              </a:rPr>
              <a:t>Adobe Stock #: 190022179</a:t>
            </a:r>
            <a:endParaRPr lang="en-US" dirty="0">
              <a:solidFill>
                <a:srgbClr val="000000"/>
              </a:solidFill>
            </a:endParaRPr>
          </a:p>
          <a:p>
            <a:pPr fontAlgn="auto">
              <a:spcBef>
                <a:spcPts val="0"/>
              </a:spcBef>
              <a:spcAft>
                <a:spcPts val="0"/>
              </a:spcAft>
              <a:defRPr/>
            </a:pPr>
            <a:br>
              <a:rPr lang="en-US" dirty="0"/>
            </a:br>
            <a:br>
              <a:rPr lang="en-US" dirty="0"/>
            </a:br>
            <a:endParaRPr lang="en-US" dirty="0"/>
          </a:p>
        </p:txBody>
      </p:sp>
      <p:sp>
        <p:nvSpPr>
          <p:cNvPr id="60419" name="Slide Number Placeholder 3">
            <a:extLst>
              <a:ext uri="{FF2B5EF4-FFF2-40B4-BE49-F238E27FC236}">
                <a16:creationId xmlns:a16="http://schemas.microsoft.com/office/drawing/2014/main" id="{46971031-CC60-E1B0-2F4D-D6F87428068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Lucida Sans" panose="020B0602030504020204" pitchFamily="34" charset="77"/>
              </a:defRPr>
            </a:lvl1pPr>
            <a:lvl2pPr marL="742950" indent="-285750">
              <a:defRPr>
                <a:solidFill>
                  <a:schemeClr val="tx1"/>
                </a:solidFill>
                <a:latin typeface="Lucida Sans" panose="020B0602030504020204" pitchFamily="34" charset="77"/>
              </a:defRPr>
            </a:lvl2pPr>
            <a:lvl3pPr marL="1143000" indent="-228600">
              <a:defRPr>
                <a:solidFill>
                  <a:schemeClr val="tx1"/>
                </a:solidFill>
                <a:latin typeface="Lucida Sans" panose="020B0602030504020204" pitchFamily="34" charset="77"/>
              </a:defRPr>
            </a:lvl3pPr>
            <a:lvl4pPr marL="1600200" indent="-228600">
              <a:defRPr>
                <a:solidFill>
                  <a:schemeClr val="tx1"/>
                </a:solidFill>
                <a:latin typeface="Lucida Sans" panose="020B0602030504020204" pitchFamily="34" charset="77"/>
              </a:defRPr>
            </a:lvl4pPr>
            <a:lvl5pPr marL="2057400" indent="-228600">
              <a:defRPr>
                <a:solidFill>
                  <a:schemeClr val="tx1"/>
                </a:solidFill>
                <a:latin typeface="Lucida Sans" panose="020B0602030504020204" pitchFamily="34" charset="77"/>
              </a:defRPr>
            </a:lvl5pPr>
            <a:lvl6pPr marL="2514600" indent="-228600" fontAlgn="base">
              <a:spcBef>
                <a:spcPct val="0"/>
              </a:spcBef>
              <a:spcAft>
                <a:spcPct val="0"/>
              </a:spcAft>
              <a:defRPr>
                <a:solidFill>
                  <a:schemeClr val="tx1"/>
                </a:solidFill>
                <a:latin typeface="Lucida Sans" panose="020B0602030504020204" pitchFamily="34" charset="77"/>
              </a:defRPr>
            </a:lvl6pPr>
            <a:lvl7pPr marL="2971800" indent="-228600" fontAlgn="base">
              <a:spcBef>
                <a:spcPct val="0"/>
              </a:spcBef>
              <a:spcAft>
                <a:spcPct val="0"/>
              </a:spcAft>
              <a:defRPr>
                <a:solidFill>
                  <a:schemeClr val="tx1"/>
                </a:solidFill>
                <a:latin typeface="Lucida Sans" panose="020B0602030504020204" pitchFamily="34" charset="77"/>
              </a:defRPr>
            </a:lvl7pPr>
            <a:lvl8pPr marL="3429000" indent="-228600" fontAlgn="base">
              <a:spcBef>
                <a:spcPct val="0"/>
              </a:spcBef>
              <a:spcAft>
                <a:spcPct val="0"/>
              </a:spcAft>
              <a:defRPr>
                <a:solidFill>
                  <a:schemeClr val="tx1"/>
                </a:solidFill>
                <a:latin typeface="Lucida Sans" panose="020B0602030504020204" pitchFamily="34" charset="77"/>
              </a:defRPr>
            </a:lvl8pPr>
            <a:lvl9pPr marL="3886200" indent="-228600" fontAlgn="base">
              <a:spcBef>
                <a:spcPct val="0"/>
              </a:spcBef>
              <a:spcAft>
                <a:spcPct val="0"/>
              </a:spcAft>
              <a:defRPr>
                <a:solidFill>
                  <a:schemeClr val="tx1"/>
                </a:solidFill>
                <a:latin typeface="Lucida Sans" panose="020B0602030504020204" pitchFamily="34" charset="77"/>
              </a:defRPr>
            </a:lvl9pPr>
          </a:lstStyle>
          <a:p>
            <a:pPr fontAlgn="base">
              <a:spcBef>
                <a:spcPct val="0"/>
              </a:spcBef>
              <a:spcAft>
                <a:spcPct val="0"/>
              </a:spcAft>
            </a:pPr>
            <a:fld id="{87FBDEB3-75BA-F343-8134-00A7EE3F26B7}" type="slidenum">
              <a:rPr lang="en-JM" altLang="en-US">
                <a:latin typeface="Arial" panose="020B0604020202020204" pitchFamily="34" charset="0"/>
              </a:rPr>
              <a:pPr fontAlgn="base">
                <a:spcBef>
                  <a:spcPct val="0"/>
                </a:spcBef>
                <a:spcAft>
                  <a:spcPct val="0"/>
                </a:spcAft>
              </a:pPr>
              <a:t>12</a:t>
            </a:fld>
            <a:endParaRPr lang="en-JM" altLang="en-US" dirty="0">
              <a:latin typeface="Arial" panose="020B060402020202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Slide Image Placeholder 1">
            <a:extLst>
              <a:ext uri="{FF2B5EF4-FFF2-40B4-BE49-F238E27FC236}">
                <a16:creationId xmlns:a16="http://schemas.microsoft.com/office/drawing/2014/main" id="{AC3A849A-DB8D-F0E7-DD80-2F57CB71576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6" name="Notes Placeholder 2">
            <a:extLst>
              <a:ext uri="{FF2B5EF4-FFF2-40B4-BE49-F238E27FC236}">
                <a16:creationId xmlns:a16="http://schemas.microsoft.com/office/drawing/2014/main" id="{757B60A8-A2BD-1327-151C-5C9CDF2B58F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buFontTx/>
              <a:buChar char="•"/>
            </a:pPr>
            <a:r>
              <a:rPr lang="en-US" altLang="en-US" sz="1800" dirty="0">
                <a:solidFill>
                  <a:srgbClr val="000000"/>
                </a:solidFill>
                <a:latin typeface="Arial" panose="020B0604020202020204" pitchFamily="34" charset="0"/>
              </a:rPr>
              <a:t>Now let’s dive into our first objective. The most frequently prescribed indications for both BZDs and Z-drug are anxiety and insomnia. Lifetime prevalence of anxiety has been reported to be between 34% to 20%. BZDs are not considered first line therapy for anxiety. BZDs are not considered first line therapy for anxiety whereas SSRIs or SNRIs are preferred. </a:t>
            </a:r>
            <a:endParaRPr lang="en-US" altLang="en-US" sz="1800" dirty="0">
              <a:solidFill>
                <a:srgbClr val="09142A"/>
              </a:solidFill>
            </a:endParaRPr>
          </a:p>
          <a:p>
            <a:pPr>
              <a:spcBef>
                <a:spcPct val="0"/>
              </a:spcBef>
              <a:buFontTx/>
              <a:buChar char="•"/>
            </a:pPr>
            <a:r>
              <a:rPr lang="en-US" altLang="en-US" sz="1800" dirty="0">
                <a:solidFill>
                  <a:srgbClr val="000000"/>
                </a:solidFill>
                <a:latin typeface="Arial" panose="020B0604020202020204" pitchFamily="34" charset="0"/>
              </a:rPr>
              <a:t>Adobe stock #: 357284083</a:t>
            </a:r>
          </a:p>
          <a:p>
            <a:pPr>
              <a:spcBef>
                <a:spcPct val="0"/>
              </a:spcBef>
            </a:pPr>
            <a:endParaRPr lang="en-US" altLang="en-US" dirty="0"/>
          </a:p>
        </p:txBody>
      </p:sp>
      <p:sp>
        <p:nvSpPr>
          <p:cNvPr id="62467" name="Slide Number Placeholder 3">
            <a:extLst>
              <a:ext uri="{FF2B5EF4-FFF2-40B4-BE49-F238E27FC236}">
                <a16:creationId xmlns:a16="http://schemas.microsoft.com/office/drawing/2014/main" id="{0040C0BF-243D-F76D-340D-7566CF46703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Lucida Sans" panose="020B0602030504020204" pitchFamily="34" charset="77"/>
              </a:defRPr>
            </a:lvl1pPr>
            <a:lvl2pPr marL="742950" indent="-285750">
              <a:defRPr>
                <a:solidFill>
                  <a:schemeClr val="tx1"/>
                </a:solidFill>
                <a:latin typeface="Lucida Sans" panose="020B0602030504020204" pitchFamily="34" charset="77"/>
              </a:defRPr>
            </a:lvl2pPr>
            <a:lvl3pPr marL="1143000" indent="-228600">
              <a:defRPr>
                <a:solidFill>
                  <a:schemeClr val="tx1"/>
                </a:solidFill>
                <a:latin typeface="Lucida Sans" panose="020B0602030504020204" pitchFamily="34" charset="77"/>
              </a:defRPr>
            </a:lvl3pPr>
            <a:lvl4pPr marL="1600200" indent="-228600">
              <a:defRPr>
                <a:solidFill>
                  <a:schemeClr val="tx1"/>
                </a:solidFill>
                <a:latin typeface="Lucida Sans" panose="020B0602030504020204" pitchFamily="34" charset="77"/>
              </a:defRPr>
            </a:lvl4pPr>
            <a:lvl5pPr marL="2057400" indent="-228600">
              <a:defRPr>
                <a:solidFill>
                  <a:schemeClr val="tx1"/>
                </a:solidFill>
                <a:latin typeface="Lucida Sans" panose="020B0602030504020204" pitchFamily="34" charset="77"/>
              </a:defRPr>
            </a:lvl5pPr>
            <a:lvl6pPr marL="2514600" indent="-228600" fontAlgn="base">
              <a:spcBef>
                <a:spcPct val="0"/>
              </a:spcBef>
              <a:spcAft>
                <a:spcPct val="0"/>
              </a:spcAft>
              <a:defRPr>
                <a:solidFill>
                  <a:schemeClr val="tx1"/>
                </a:solidFill>
                <a:latin typeface="Lucida Sans" panose="020B0602030504020204" pitchFamily="34" charset="77"/>
              </a:defRPr>
            </a:lvl6pPr>
            <a:lvl7pPr marL="2971800" indent="-228600" fontAlgn="base">
              <a:spcBef>
                <a:spcPct val="0"/>
              </a:spcBef>
              <a:spcAft>
                <a:spcPct val="0"/>
              </a:spcAft>
              <a:defRPr>
                <a:solidFill>
                  <a:schemeClr val="tx1"/>
                </a:solidFill>
                <a:latin typeface="Lucida Sans" panose="020B0602030504020204" pitchFamily="34" charset="77"/>
              </a:defRPr>
            </a:lvl7pPr>
            <a:lvl8pPr marL="3429000" indent="-228600" fontAlgn="base">
              <a:spcBef>
                <a:spcPct val="0"/>
              </a:spcBef>
              <a:spcAft>
                <a:spcPct val="0"/>
              </a:spcAft>
              <a:defRPr>
                <a:solidFill>
                  <a:schemeClr val="tx1"/>
                </a:solidFill>
                <a:latin typeface="Lucida Sans" panose="020B0602030504020204" pitchFamily="34" charset="77"/>
              </a:defRPr>
            </a:lvl8pPr>
            <a:lvl9pPr marL="3886200" indent="-228600" fontAlgn="base">
              <a:spcBef>
                <a:spcPct val="0"/>
              </a:spcBef>
              <a:spcAft>
                <a:spcPct val="0"/>
              </a:spcAft>
              <a:defRPr>
                <a:solidFill>
                  <a:schemeClr val="tx1"/>
                </a:solidFill>
                <a:latin typeface="Lucida Sans" panose="020B0602030504020204" pitchFamily="34" charset="77"/>
              </a:defRPr>
            </a:lvl9pPr>
          </a:lstStyle>
          <a:p>
            <a:pPr fontAlgn="base">
              <a:spcBef>
                <a:spcPct val="0"/>
              </a:spcBef>
              <a:spcAft>
                <a:spcPct val="0"/>
              </a:spcAft>
            </a:pPr>
            <a:fld id="{9D124F39-ED29-E24B-8250-02DE6AF82AA1}" type="slidenum">
              <a:rPr lang="en-JM" altLang="en-US">
                <a:latin typeface="Arial" panose="020B0604020202020204" pitchFamily="34" charset="0"/>
              </a:rPr>
              <a:pPr fontAlgn="base">
                <a:spcBef>
                  <a:spcPct val="0"/>
                </a:spcBef>
                <a:spcAft>
                  <a:spcPct val="0"/>
                </a:spcAft>
              </a:pPr>
              <a:t>13</a:t>
            </a:fld>
            <a:endParaRPr lang="en-JM" altLang="en-US" dirty="0">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rogram Title">
    <p:spTree>
      <p:nvGrpSpPr>
        <p:cNvPr id="1" name=""/>
        <p:cNvGrpSpPr/>
        <p:nvPr/>
      </p:nvGrpSpPr>
      <p:grpSpPr>
        <a:xfrm>
          <a:off x="0" y="0"/>
          <a:ext cx="0" cy="0"/>
          <a:chOff x="0" y="0"/>
          <a:chExt cx="0" cy="0"/>
        </a:xfrm>
      </p:grpSpPr>
      <p:pic>
        <p:nvPicPr>
          <p:cNvPr id="4" name="Picture 3" descr="Logo&#10;&#10;Description automatically generated">
            <a:extLst>
              <a:ext uri="{FF2B5EF4-FFF2-40B4-BE49-F238E27FC236}">
                <a16:creationId xmlns:a16="http://schemas.microsoft.com/office/drawing/2014/main" id="{CC105348-78CD-9D51-3099-5E7A6D73D646}"/>
              </a:ext>
            </a:extLst>
          </p:cNvPr>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5776913" y="3702050"/>
            <a:ext cx="2028825" cy="54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4953000" y="407194"/>
            <a:ext cx="3675674" cy="1859756"/>
          </a:xfrm>
        </p:spPr>
        <p:txBody>
          <a:bodyPr anchor="b"/>
          <a:lstStyle>
            <a:lvl1pPr algn="l">
              <a:defRPr sz="2800" spc="0" baseline="0">
                <a:solidFill>
                  <a:schemeClr val="accent1"/>
                </a:solidFill>
                <a:latin typeface="+mj-lt"/>
              </a:defRPr>
            </a:lvl1pPr>
          </a:lstStyle>
          <a:p>
            <a:r>
              <a:rPr lang="en-US"/>
              <a:t>Click to edit Master title style</a:t>
            </a:r>
            <a:endParaRPr lang="en-JM"/>
          </a:p>
        </p:txBody>
      </p:sp>
      <p:sp>
        <p:nvSpPr>
          <p:cNvPr id="3" name="Subtitle 2"/>
          <p:cNvSpPr>
            <a:spLocks noGrp="1"/>
          </p:cNvSpPr>
          <p:nvPr>
            <p:ph type="subTitle" idx="1"/>
          </p:nvPr>
        </p:nvSpPr>
        <p:spPr>
          <a:xfrm>
            <a:off x="4971074" y="2333948"/>
            <a:ext cx="3657600" cy="999802"/>
          </a:xfrm>
        </p:spPr>
        <p:txBody>
          <a:bodyPr>
            <a:normAutofit/>
          </a:bodyPr>
          <a:lstStyle>
            <a:lvl1pPr marL="0" indent="0" algn="l">
              <a:buNone/>
              <a:defRPr sz="1400" b="0" i="0">
                <a:solidFill>
                  <a:schemeClr val="accent5"/>
                </a:solidFill>
                <a:latin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JM" dirty="0"/>
          </a:p>
        </p:txBody>
      </p:sp>
      <p:sp>
        <p:nvSpPr>
          <p:cNvPr id="8" name="Picture Placeholder 11"/>
          <p:cNvSpPr>
            <a:spLocks noGrp="1"/>
          </p:cNvSpPr>
          <p:nvPr>
            <p:ph type="pic" sz="quarter" idx="14"/>
          </p:nvPr>
        </p:nvSpPr>
        <p:spPr>
          <a:xfrm>
            <a:off x="362926" y="407194"/>
            <a:ext cx="4419600" cy="4325123"/>
          </a:xfrm>
          <a:solidFill>
            <a:schemeClr val="bg1">
              <a:lumMod val="95000"/>
            </a:schemeClr>
          </a:solidFill>
          <a:ln w="9525" cap="flat" cmpd="sng" algn="ctr">
            <a:solidFill>
              <a:schemeClr val="accent5"/>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ormAutofit/>
          </a:bodyPr>
          <a:lstStyle>
            <a:lvl1pPr marL="0" indent="0" algn="ctr">
              <a:lnSpc>
                <a:spcPct val="100000"/>
              </a:lnSpc>
              <a:spcBef>
                <a:spcPts val="0"/>
              </a:spcBef>
              <a:spcAft>
                <a:spcPts val="0"/>
              </a:spcAft>
              <a:buNone/>
              <a:defRPr sz="1400" b="0" i="0">
                <a:solidFill>
                  <a:schemeClr val="bg1">
                    <a:lumMod val="65000"/>
                  </a:schemeClr>
                </a:solidFill>
                <a:latin typeface="Arial" panose="020B0604020202020204" pitchFamily="34" charset="0"/>
              </a:defRPr>
            </a:lvl1pPr>
          </a:lstStyle>
          <a:p>
            <a:pPr lvl="0"/>
            <a:r>
              <a:rPr lang="en-US" noProof="0" dirty="0"/>
              <a:t>Click icon to add picture</a:t>
            </a:r>
            <a:endParaRPr lang="en-JM" noProof="0" dirty="0"/>
          </a:p>
        </p:txBody>
      </p:sp>
    </p:spTree>
    <p:extLst>
      <p:ext uri="{BB962C8B-B14F-4D97-AF65-F5344CB8AC3E}">
        <p14:creationId xmlns:p14="http://schemas.microsoft.com/office/powerpoint/2010/main" val="38785566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3430B522-5AD1-530B-7B28-6F1411A76888}"/>
              </a:ext>
            </a:extLst>
          </p:cNvPr>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173038" y="4870450"/>
            <a:ext cx="573087" cy="11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4">
            <a:extLst>
              <a:ext uri="{FF2B5EF4-FFF2-40B4-BE49-F238E27FC236}">
                <a16:creationId xmlns:a16="http://schemas.microsoft.com/office/drawing/2014/main" id="{70571346-F984-1D8B-4C9E-ED8AA0AD6CE2}"/>
              </a:ext>
            </a:extLst>
          </p:cNvPr>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8642350" y="4781550"/>
            <a:ext cx="34925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 Placeholder 7"/>
          <p:cNvSpPr>
            <a:spLocks noGrp="1"/>
          </p:cNvSpPr>
          <p:nvPr>
            <p:ph type="body" sz="quarter" idx="11"/>
          </p:nvPr>
        </p:nvSpPr>
        <p:spPr>
          <a:xfrm>
            <a:off x="845128" y="4781259"/>
            <a:ext cx="7728856" cy="280993"/>
          </a:xfrm>
        </p:spPr>
        <p:txBody>
          <a:bodyPr anchor="b">
            <a:normAutofit/>
          </a:bodyPr>
          <a:lstStyle>
            <a:lvl1pPr>
              <a:spcAft>
                <a:spcPts val="0"/>
              </a:spcAft>
              <a:buClr>
                <a:schemeClr val="accent5"/>
              </a:buClr>
              <a:defRPr sz="800">
                <a:solidFill>
                  <a:schemeClr val="bg1">
                    <a:lumMod val="50000"/>
                  </a:schemeClr>
                </a:solidFill>
              </a:defRPr>
            </a:lvl1pPr>
          </a:lstStyle>
          <a:p>
            <a:pPr lvl="0"/>
            <a:r>
              <a:rPr lang="en-US"/>
              <a:t>Click to edit Master text styles</a:t>
            </a:r>
          </a:p>
        </p:txBody>
      </p:sp>
    </p:spTree>
    <p:extLst>
      <p:ext uri="{BB962C8B-B14F-4D97-AF65-F5344CB8AC3E}">
        <p14:creationId xmlns:p14="http://schemas.microsoft.com/office/powerpoint/2010/main" val="25544744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Full-Screen Image">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EA62DAF6-3AD1-EF78-8CAB-48C5C75478CE}"/>
              </a:ext>
            </a:extLst>
          </p:cNvPr>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173038" y="4870450"/>
            <a:ext cx="573087" cy="11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4">
            <a:extLst>
              <a:ext uri="{FF2B5EF4-FFF2-40B4-BE49-F238E27FC236}">
                <a16:creationId xmlns:a16="http://schemas.microsoft.com/office/drawing/2014/main" id="{58D5EE0E-8760-E20A-6FA7-9F0195291BC2}"/>
              </a:ext>
            </a:extLst>
          </p:cNvPr>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8642350" y="4781550"/>
            <a:ext cx="34925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Picture Placeholder 4"/>
          <p:cNvSpPr>
            <a:spLocks noGrp="1"/>
          </p:cNvSpPr>
          <p:nvPr>
            <p:ph type="pic" sz="quarter" idx="13"/>
          </p:nvPr>
        </p:nvSpPr>
        <p:spPr>
          <a:xfrm>
            <a:off x="0" y="0"/>
            <a:ext cx="9144000" cy="4708566"/>
          </a:xfrm>
        </p:spPr>
        <p:txBody>
          <a:bodyPr rtlCol="0">
            <a:normAutofit/>
          </a:bodyPr>
          <a:lstStyle>
            <a:lvl1pPr marL="0" indent="0">
              <a:buNone/>
              <a:defRPr sz="1600"/>
            </a:lvl1pPr>
          </a:lstStyle>
          <a:p>
            <a:pPr lvl="0"/>
            <a:r>
              <a:rPr lang="en-US" noProof="0"/>
              <a:t>Click icon to add picture</a:t>
            </a:r>
            <a:endParaRPr lang="en-JM" noProof="0"/>
          </a:p>
        </p:txBody>
      </p:sp>
      <p:sp>
        <p:nvSpPr>
          <p:cNvPr id="16" name="Text Placeholder 7"/>
          <p:cNvSpPr>
            <a:spLocks noGrp="1"/>
          </p:cNvSpPr>
          <p:nvPr>
            <p:ph type="body" sz="quarter" idx="11"/>
          </p:nvPr>
        </p:nvSpPr>
        <p:spPr>
          <a:xfrm>
            <a:off x="845128" y="4781259"/>
            <a:ext cx="7728856" cy="280993"/>
          </a:xfrm>
        </p:spPr>
        <p:txBody>
          <a:bodyPr anchor="b">
            <a:normAutofit/>
          </a:bodyPr>
          <a:lstStyle>
            <a:lvl1pPr>
              <a:spcAft>
                <a:spcPts val="0"/>
              </a:spcAft>
              <a:buClr>
                <a:schemeClr val="accent5"/>
              </a:buClr>
              <a:defRPr sz="800">
                <a:solidFill>
                  <a:schemeClr val="bg1">
                    <a:lumMod val="50000"/>
                  </a:schemeClr>
                </a:solidFill>
              </a:defRPr>
            </a:lvl1pPr>
          </a:lstStyle>
          <a:p>
            <a:pPr lvl="0"/>
            <a:r>
              <a:rPr lang="en-US"/>
              <a:t>Click to edit Master text styles</a:t>
            </a:r>
          </a:p>
        </p:txBody>
      </p:sp>
    </p:spTree>
    <p:extLst>
      <p:ext uri="{BB962C8B-B14F-4D97-AF65-F5344CB8AC3E}">
        <p14:creationId xmlns:p14="http://schemas.microsoft.com/office/powerpoint/2010/main" val="29723662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hank You - Blue">
    <p:spTree>
      <p:nvGrpSpPr>
        <p:cNvPr id="1" name=""/>
        <p:cNvGrpSpPr/>
        <p:nvPr/>
      </p:nvGrpSpPr>
      <p:grpSpPr>
        <a:xfrm>
          <a:off x="0" y="0"/>
          <a:ext cx="0" cy="0"/>
          <a:chOff x="0" y="0"/>
          <a:chExt cx="0" cy="0"/>
        </a:xfrm>
      </p:grpSpPr>
      <p:grpSp>
        <p:nvGrpSpPr>
          <p:cNvPr id="2" name="Group 3">
            <a:extLst>
              <a:ext uri="{FF2B5EF4-FFF2-40B4-BE49-F238E27FC236}">
                <a16:creationId xmlns:a16="http://schemas.microsoft.com/office/drawing/2014/main" id="{EA945E5A-0FD9-A993-07EB-2833501E8C6F}"/>
              </a:ext>
            </a:extLst>
          </p:cNvPr>
          <p:cNvGrpSpPr>
            <a:grpSpLocks/>
          </p:cNvGrpSpPr>
          <p:nvPr userDrawn="1"/>
        </p:nvGrpSpPr>
        <p:grpSpPr bwMode="auto">
          <a:xfrm>
            <a:off x="0" y="1657350"/>
            <a:ext cx="228600" cy="1295400"/>
            <a:chOff x="0" y="1657350"/>
            <a:chExt cx="228600" cy="1295400"/>
          </a:xfrm>
        </p:grpSpPr>
        <p:sp>
          <p:nvSpPr>
            <p:cNvPr id="3" name="Rectangle 2">
              <a:extLst>
                <a:ext uri="{FF2B5EF4-FFF2-40B4-BE49-F238E27FC236}">
                  <a16:creationId xmlns:a16="http://schemas.microsoft.com/office/drawing/2014/main" id="{C0AAE310-EFA0-CB78-8996-A17C684A974A}"/>
                </a:ext>
              </a:extLst>
            </p:cNvPr>
            <p:cNvSpPr/>
            <p:nvPr userDrawn="1"/>
          </p:nvSpPr>
          <p:spPr>
            <a:xfrm>
              <a:off x="0" y="1657350"/>
              <a:ext cx="228600" cy="1295400"/>
            </a:xfrm>
            <a:prstGeom prst="rect">
              <a:avLst/>
            </a:prstGeom>
            <a:solidFill>
              <a:schemeClr val="accent5"/>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JM" sz="1600" b="0" i="0" dirty="0">
                <a:solidFill>
                  <a:schemeClr val="tx1">
                    <a:lumMod val="95000"/>
                    <a:lumOff val="5000"/>
                  </a:schemeClr>
                </a:solidFill>
                <a:latin typeface="Arial" panose="020B0604020202020204" pitchFamily="34" charset="0"/>
              </a:endParaRPr>
            </a:p>
          </p:txBody>
        </p:sp>
        <p:cxnSp>
          <p:nvCxnSpPr>
            <p:cNvPr id="4" name="Straight Connector 3">
              <a:extLst>
                <a:ext uri="{FF2B5EF4-FFF2-40B4-BE49-F238E27FC236}">
                  <a16:creationId xmlns:a16="http://schemas.microsoft.com/office/drawing/2014/main" id="{6BF3DD56-5FBC-FDF1-DFA0-C3160807F20C}"/>
                </a:ext>
              </a:extLst>
            </p:cNvPr>
            <p:cNvCxnSpPr/>
            <p:nvPr userDrawn="1"/>
          </p:nvCxnSpPr>
          <p:spPr bwMode="auto">
            <a:xfrm>
              <a:off x="0" y="2297113"/>
              <a:ext cx="101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C3FE428D-C621-4798-6C49-AEEC9F483A86}"/>
                </a:ext>
              </a:extLst>
            </p:cNvPr>
            <p:cNvCxnSpPr/>
            <p:nvPr userDrawn="1"/>
          </p:nvCxnSpPr>
          <p:spPr bwMode="auto">
            <a:xfrm>
              <a:off x="0" y="2343150"/>
              <a:ext cx="101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6" name="Picture 7">
            <a:extLst>
              <a:ext uri="{FF2B5EF4-FFF2-40B4-BE49-F238E27FC236}">
                <a16:creationId xmlns:a16="http://schemas.microsoft.com/office/drawing/2014/main" id="{7DB882CD-E991-CC0A-2A20-38B7078B677F}"/>
              </a:ext>
            </a:extLst>
          </p:cNvPr>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173038" y="4870450"/>
            <a:ext cx="573087" cy="11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8">
            <a:extLst>
              <a:ext uri="{FF2B5EF4-FFF2-40B4-BE49-F238E27FC236}">
                <a16:creationId xmlns:a16="http://schemas.microsoft.com/office/drawing/2014/main" id="{F9FBEEC7-F188-6E74-F329-53CD6622109A}"/>
              </a:ext>
            </a:extLst>
          </p:cNvPr>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8642350" y="4781550"/>
            <a:ext cx="34925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 Placeholder 10"/>
          <p:cNvSpPr>
            <a:spLocks noGrp="1"/>
          </p:cNvSpPr>
          <p:nvPr>
            <p:ph type="body" sz="quarter" idx="14"/>
          </p:nvPr>
        </p:nvSpPr>
        <p:spPr>
          <a:xfrm>
            <a:off x="457200" y="2952750"/>
            <a:ext cx="6477000" cy="571500"/>
          </a:xfrm>
        </p:spPr>
        <p:txBody>
          <a:bodyPr>
            <a:noAutofit/>
          </a:bodyPr>
          <a:lstStyle>
            <a:lvl1pPr algn="l">
              <a:buNone/>
              <a:defRPr sz="1400"/>
            </a:lvl1pPr>
            <a:lvl2pPr>
              <a:defRPr sz="1800"/>
            </a:lvl2pPr>
            <a:lvl3pPr>
              <a:defRPr sz="1800"/>
            </a:lvl3pPr>
            <a:lvl4pPr>
              <a:defRPr sz="1800"/>
            </a:lvl4pPr>
            <a:lvl5pPr>
              <a:defRPr sz="1800"/>
            </a:lvl5pPr>
          </a:lstStyle>
          <a:p>
            <a:pPr lvl="0"/>
            <a:endParaRPr lang="en-JM" dirty="0"/>
          </a:p>
        </p:txBody>
      </p:sp>
      <p:sp>
        <p:nvSpPr>
          <p:cNvPr id="24" name="Title 5"/>
          <p:cNvSpPr>
            <a:spLocks noGrp="1"/>
          </p:cNvSpPr>
          <p:nvPr>
            <p:ph type="title"/>
          </p:nvPr>
        </p:nvSpPr>
        <p:spPr>
          <a:xfrm>
            <a:off x="457200" y="1657350"/>
            <a:ext cx="7620000" cy="1219200"/>
          </a:xfrm>
        </p:spPr>
        <p:txBody>
          <a:bodyPr rtlCol="0" anchor="b">
            <a:noAutofit/>
          </a:bodyPr>
          <a:lstStyle>
            <a:lvl1pPr>
              <a:defRPr lang="en-US" sz="4400">
                <a:ea typeface="Fira Sans" panose="020B0503050000020004" pitchFamily="34" charset="0"/>
                <a:cs typeface="Open Sans" panose="020B0606030504020204" pitchFamily="34" charset="0"/>
              </a:defRPr>
            </a:lvl1pPr>
          </a:lstStyle>
          <a:p>
            <a:pPr lvl="0"/>
            <a:r>
              <a:rPr lang="en-US"/>
              <a:t>Click to edit Master title style</a:t>
            </a:r>
            <a:endParaRPr lang="en-US" dirty="0"/>
          </a:p>
        </p:txBody>
      </p:sp>
    </p:spTree>
    <p:extLst>
      <p:ext uri="{BB962C8B-B14F-4D97-AF65-F5344CB8AC3E}">
        <p14:creationId xmlns:p14="http://schemas.microsoft.com/office/powerpoint/2010/main" val="14604300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hank You - Orange">
    <p:spTree>
      <p:nvGrpSpPr>
        <p:cNvPr id="1" name=""/>
        <p:cNvGrpSpPr/>
        <p:nvPr/>
      </p:nvGrpSpPr>
      <p:grpSpPr>
        <a:xfrm>
          <a:off x="0" y="0"/>
          <a:ext cx="0" cy="0"/>
          <a:chOff x="0" y="0"/>
          <a:chExt cx="0" cy="0"/>
        </a:xfrm>
      </p:grpSpPr>
      <p:grpSp>
        <p:nvGrpSpPr>
          <p:cNvPr id="2" name="Group 3">
            <a:extLst>
              <a:ext uri="{FF2B5EF4-FFF2-40B4-BE49-F238E27FC236}">
                <a16:creationId xmlns:a16="http://schemas.microsoft.com/office/drawing/2014/main" id="{D545A4B2-E07D-DF64-3B55-F0BBA6362F33}"/>
              </a:ext>
            </a:extLst>
          </p:cNvPr>
          <p:cNvGrpSpPr>
            <a:grpSpLocks/>
          </p:cNvGrpSpPr>
          <p:nvPr userDrawn="1"/>
        </p:nvGrpSpPr>
        <p:grpSpPr bwMode="auto">
          <a:xfrm>
            <a:off x="0" y="1657350"/>
            <a:ext cx="228600" cy="1295400"/>
            <a:chOff x="0" y="1695450"/>
            <a:chExt cx="228600" cy="1295400"/>
          </a:xfrm>
        </p:grpSpPr>
        <p:sp>
          <p:nvSpPr>
            <p:cNvPr id="3" name="Rectangle 2">
              <a:extLst>
                <a:ext uri="{FF2B5EF4-FFF2-40B4-BE49-F238E27FC236}">
                  <a16:creationId xmlns:a16="http://schemas.microsoft.com/office/drawing/2014/main" id="{121EAA6C-C408-92D5-9C49-97D74D4AE30B}"/>
                </a:ext>
              </a:extLst>
            </p:cNvPr>
            <p:cNvSpPr/>
            <p:nvPr userDrawn="1"/>
          </p:nvSpPr>
          <p:spPr>
            <a:xfrm>
              <a:off x="0" y="1695450"/>
              <a:ext cx="228600" cy="1295400"/>
            </a:xfrm>
            <a:prstGeom prst="rect">
              <a:avLst/>
            </a:prstGeom>
            <a:solidFill>
              <a:schemeClr val="accent3"/>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JM" sz="1600" b="0" i="0" dirty="0">
                <a:solidFill>
                  <a:schemeClr val="tx1">
                    <a:lumMod val="95000"/>
                    <a:lumOff val="5000"/>
                  </a:schemeClr>
                </a:solidFill>
                <a:latin typeface="Arial" panose="020B0604020202020204" pitchFamily="34" charset="0"/>
              </a:endParaRPr>
            </a:p>
          </p:txBody>
        </p:sp>
        <p:cxnSp>
          <p:nvCxnSpPr>
            <p:cNvPr id="4" name="Straight Connector 3">
              <a:extLst>
                <a:ext uri="{FF2B5EF4-FFF2-40B4-BE49-F238E27FC236}">
                  <a16:creationId xmlns:a16="http://schemas.microsoft.com/office/drawing/2014/main" id="{D3DDBE91-D29D-C58C-BE4F-4026F338C9F6}"/>
                </a:ext>
              </a:extLst>
            </p:cNvPr>
            <p:cNvCxnSpPr/>
            <p:nvPr userDrawn="1"/>
          </p:nvCxnSpPr>
          <p:spPr bwMode="auto">
            <a:xfrm>
              <a:off x="0" y="2297113"/>
              <a:ext cx="101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C55612C7-CB04-CA6C-254E-C0F697F7718B}"/>
                </a:ext>
              </a:extLst>
            </p:cNvPr>
            <p:cNvCxnSpPr/>
            <p:nvPr userDrawn="1"/>
          </p:nvCxnSpPr>
          <p:spPr bwMode="auto">
            <a:xfrm>
              <a:off x="0" y="2343150"/>
              <a:ext cx="101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7" name="Picture 7">
            <a:extLst>
              <a:ext uri="{FF2B5EF4-FFF2-40B4-BE49-F238E27FC236}">
                <a16:creationId xmlns:a16="http://schemas.microsoft.com/office/drawing/2014/main" id="{C192E621-B9C2-E618-DB2C-BA2E7A93230F}"/>
              </a:ext>
            </a:extLst>
          </p:cNvPr>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173038" y="4870450"/>
            <a:ext cx="573087" cy="11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8">
            <a:extLst>
              <a:ext uri="{FF2B5EF4-FFF2-40B4-BE49-F238E27FC236}">
                <a16:creationId xmlns:a16="http://schemas.microsoft.com/office/drawing/2014/main" id="{1E9ABC57-D216-5658-012B-607D92773B3A}"/>
              </a:ext>
            </a:extLst>
          </p:cNvPr>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8642350" y="4781550"/>
            <a:ext cx="34925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Placeholder 10"/>
          <p:cNvSpPr>
            <a:spLocks noGrp="1"/>
          </p:cNvSpPr>
          <p:nvPr>
            <p:ph type="body" sz="quarter" idx="14"/>
          </p:nvPr>
        </p:nvSpPr>
        <p:spPr>
          <a:xfrm>
            <a:off x="457200" y="2952750"/>
            <a:ext cx="6477000" cy="571500"/>
          </a:xfrm>
        </p:spPr>
        <p:txBody>
          <a:bodyPr>
            <a:noAutofit/>
          </a:bodyPr>
          <a:lstStyle>
            <a:lvl1pPr algn="l">
              <a:buNone/>
              <a:defRPr sz="1400"/>
            </a:lvl1pPr>
            <a:lvl2pPr>
              <a:defRPr sz="1800"/>
            </a:lvl2pPr>
            <a:lvl3pPr>
              <a:defRPr sz="1800"/>
            </a:lvl3pPr>
            <a:lvl4pPr>
              <a:defRPr sz="1800"/>
            </a:lvl4pPr>
            <a:lvl5pPr>
              <a:defRPr sz="1800"/>
            </a:lvl5pPr>
          </a:lstStyle>
          <a:p>
            <a:pPr lvl="0"/>
            <a:endParaRPr lang="en-JM"/>
          </a:p>
        </p:txBody>
      </p:sp>
      <p:sp>
        <p:nvSpPr>
          <p:cNvPr id="6" name="Title 5"/>
          <p:cNvSpPr>
            <a:spLocks noGrp="1"/>
          </p:cNvSpPr>
          <p:nvPr>
            <p:ph type="title"/>
          </p:nvPr>
        </p:nvSpPr>
        <p:spPr>
          <a:xfrm>
            <a:off x="457200" y="1657350"/>
            <a:ext cx="7620000" cy="1219200"/>
          </a:xfrm>
        </p:spPr>
        <p:txBody>
          <a:bodyPr rtlCol="0" anchor="b">
            <a:noAutofit/>
          </a:bodyPr>
          <a:lstStyle>
            <a:lvl1pPr>
              <a:defRPr lang="en-US" sz="4400">
                <a:ea typeface="Fira Sans" panose="020B0503050000020004" pitchFamily="34" charset="0"/>
                <a:cs typeface="Open Sans" panose="020B0606030504020204" pitchFamily="34" charset="0"/>
              </a:defRPr>
            </a:lvl1pPr>
          </a:lstStyle>
          <a:p>
            <a:pPr lvl="0"/>
            <a:r>
              <a:rPr lang="en-US"/>
              <a:t>Click to edit Master title style</a:t>
            </a:r>
            <a:endParaRPr lang="en-US" dirty="0"/>
          </a:p>
        </p:txBody>
      </p:sp>
    </p:spTree>
    <p:extLst>
      <p:ext uri="{BB962C8B-B14F-4D97-AF65-F5344CB8AC3E}">
        <p14:creationId xmlns:p14="http://schemas.microsoft.com/office/powerpoint/2010/main" val="10740941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Orange Image Overlay">
    <p:spTree>
      <p:nvGrpSpPr>
        <p:cNvPr id="1" name=""/>
        <p:cNvGrpSpPr/>
        <p:nvPr/>
      </p:nvGrpSpPr>
      <p:grpSpPr>
        <a:xfrm>
          <a:off x="0" y="0"/>
          <a:ext cx="0" cy="0"/>
          <a:chOff x="0" y="0"/>
          <a:chExt cx="0" cy="0"/>
        </a:xfrm>
      </p:grpSpPr>
      <p:pic>
        <p:nvPicPr>
          <p:cNvPr id="3" name="Picture 3">
            <a:extLst>
              <a:ext uri="{FF2B5EF4-FFF2-40B4-BE49-F238E27FC236}">
                <a16:creationId xmlns:a16="http://schemas.microsoft.com/office/drawing/2014/main" id="{E9D38930-8AA4-5131-985B-E6D8CD9607BC}"/>
              </a:ext>
            </a:extLst>
          </p:cNvPr>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173038" y="4870450"/>
            <a:ext cx="573087" cy="11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4">
            <a:extLst>
              <a:ext uri="{FF2B5EF4-FFF2-40B4-BE49-F238E27FC236}">
                <a16:creationId xmlns:a16="http://schemas.microsoft.com/office/drawing/2014/main" id="{CD1B4410-F65E-CF95-260E-74B8DEC9A7A1}"/>
              </a:ext>
            </a:extLst>
          </p:cNvPr>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8642350" y="4781550"/>
            <a:ext cx="34925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Content Placeholder 2"/>
          <p:cNvSpPr>
            <a:spLocks noGrp="1"/>
          </p:cNvSpPr>
          <p:nvPr>
            <p:ph idx="1"/>
          </p:nvPr>
        </p:nvSpPr>
        <p:spPr>
          <a:xfrm>
            <a:off x="3887391" y="1200149"/>
            <a:ext cx="4629150" cy="3505201"/>
          </a:xfrm>
        </p:spPr>
        <p:txBody>
          <a:bodyPr/>
          <a:lstStyle>
            <a:lvl1pPr marL="228600" indent="-228600">
              <a:buClr>
                <a:schemeClr val="accent3"/>
              </a:buClr>
              <a:buFont typeface="Lucida Sans" panose="020B0602030504020204" pitchFamily="34" charset="0"/>
              <a:buChar char="•"/>
              <a:defRPr sz="2100"/>
            </a:lvl1pPr>
            <a:lvl2pPr marL="571500" indent="-227013">
              <a:buClr>
                <a:schemeClr val="accent3"/>
              </a:buClr>
              <a:buFont typeface="Lucida Sans" panose="020B0602030504020204" pitchFamily="34" charset="0"/>
              <a:buChar char="–"/>
              <a:defRPr sz="1800"/>
            </a:lvl2pPr>
            <a:lvl3pPr marL="914400" indent="-173038">
              <a:buClr>
                <a:schemeClr val="accent3"/>
              </a:buClr>
              <a:buFont typeface="Lucida Sans" panose="020B0602030504020204" pitchFamily="34" charset="0"/>
              <a:buChar char="•"/>
              <a:defRPr sz="1500"/>
            </a:lvl3pPr>
            <a:lvl4pPr marL="1371600" indent="-228600">
              <a:buClr>
                <a:schemeClr val="accent3"/>
              </a:buClr>
              <a:buFont typeface="Lucida Sans" panose="020B0602030504020204" pitchFamily="34" charset="0"/>
              <a:buChar char="–"/>
              <a:defRPr sz="1350"/>
            </a:lvl4pPr>
            <a:lvl5pPr marL="1828800" indent="-228600">
              <a:buClr>
                <a:schemeClr val="accent3"/>
              </a:buClr>
              <a:buFont typeface="Lucida Sans" panose="020B0602030504020204" pitchFamily="34" charset="0"/>
              <a:buChar char="»"/>
              <a:defRPr sz="1350"/>
            </a:lvl5pPr>
            <a:lvl6pPr>
              <a:defRPr sz="1500"/>
            </a:lvl6pPr>
            <a:lvl7pPr>
              <a:defRPr sz="1500"/>
            </a:lvl7pPr>
            <a:lvl8pPr>
              <a:defRPr sz="1500"/>
            </a:lvl8pPr>
            <a:lvl9pPr>
              <a:defRPr sz="15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3887390" y="209550"/>
            <a:ext cx="4647010" cy="914400"/>
          </a:xfrm>
        </p:spPr>
        <p:txBody>
          <a:bodyPr bIns="0" anchor="b"/>
          <a:lstStyle/>
          <a:p>
            <a:r>
              <a:rPr lang="en-US"/>
              <a:t>Click to edit Master title style</a:t>
            </a:r>
            <a:endParaRPr lang="en-US" dirty="0"/>
          </a:p>
        </p:txBody>
      </p:sp>
      <p:sp>
        <p:nvSpPr>
          <p:cNvPr id="9" name="Picture Placeholder 8"/>
          <p:cNvSpPr>
            <a:spLocks noGrp="1"/>
          </p:cNvSpPr>
          <p:nvPr>
            <p:ph type="pic" sz="quarter" idx="13"/>
          </p:nvPr>
        </p:nvSpPr>
        <p:spPr>
          <a:xfrm>
            <a:off x="0" y="0"/>
            <a:ext cx="3657600" cy="4705350"/>
          </a:xfrm>
          <a:solidFill>
            <a:schemeClr val="accent3"/>
          </a:solidFill>
        </p:spPr>
        <p:txBody>
          <a:bodyPr rtlCol="0">
            <a:normAutofit/>
          </a:bodyPr>
          <a:lstStyle>
            <a:lvl1pPr marL="0" indent="0">
              <a:buNone/>
              <a:defRPr sz="1200">
                <a:solidFill>
                  <a:schemeClr val="bg2">
                    <a:lumMod val="60000"/>
                    <a:lumOff val="40000"/>
                  </a:schemeClr>
                </a:solidFill>
              </a:defRPr>
            </a:lvl1pPr>
          </a:lstStyle>
          <a:p>
            <a:pPr lvl="0"/>
            <a:endParaRPr lang="en-US" noProof="0"/>
          </a:p>
        </p:txBody>
      </p:sp>
      <p:sp>
        <p:nvSpPr>
          <p:cNvPr id="11" name="Text Placeholder 7"/>
          <p:cNvSpPr>
            <a:spLocks noGrp="1"/>
          </p:cNvSpPr>
          <p:nvPr>
            <p:ph type="body" sz="quarter" idx="11"/>
          </p:nvPr>
        </p:nvSpPr>
        <p:spPr>
          <a:xfrm>
            <a:off x="845128" y="4781259"/>
            <a:ext cx="7728856" cy="280993"/>
          </a:xfrm>
        </p:spPr>
        <p:txBody>
          <a:bodyPr anchor="b">
            <a:normAutofit/>
          </a:bodyPr>
          <a:lstStyle>
            <a:lvl1pPr>
              <a:spcAft>
                <a:spcPts val="0"/>
              </a:spcAft>
              <a:buClr>
                <a:schemeClr val="accent5"/>
              </a:buClr>
              <a:defRPr sz="800">
                <a:solidFill>
                  <a:schemeClr val="bg1">
                    <a:lumMod val="50000"/>
                  </a:schemeClr>
                </a:solidFill>
              </a:defRPr>
            </a:lvl1pPr>
          </a:lstStyle>
          <a:p>
            <a:pPr lvl="0"/>
            <a:r>
              <a:rPr lang="en-US"/>
              <a:t>Click to edit Master text styles</a:t>
            </a:r>
          </a:p>
        </p:txBody>
      </p:sp>
    </p:spTree>
    <p:extLst>
      <p:ext uri="{BB962C8B-B14F-4D97-AF65-F5344CB8AC3E}">
        <p14:creationId xmlns:p14="http://schemas.microsoft.com/office/powerpoint/2010/main" val="15718041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Basic Section Break">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645EC125-2715-7025-B2D6-4B350EEDE699}"/>
              </a:ext>
            </a:extLst>
          </p:cNvPr>
          <p:cNvGrpSpPr>
            <a:grpSpLocks/>
          </p:cNvGrpSpPr>
          <p:nvPr userDrawn="1"/>
        </p:nvGrpSpPr>
        <p:grpSpPr bwMode="auto">
          <a:xfrm>
            <a:off x="0" y="1552575"/>
            <a:ext cx="228600" cy="2119313"/>
            <a:chOff x="0" y="1552930"/>
            <a:chExt cx="228600" cy="2119632"/>
          </a:xfrm>
        </p:grpSpPr>
        <p:sp>
          <p:nvSpPr>
            <p:cNvPr id="5" name="Rectangle 4">
              <a:extLst>
                <a:ext uri="{FF2B5EF4-FFF2-40B4-BE49-F238E27FC236}">
                  <a16:creationId xmlns:a16="http://schemas.microsoft.com/office/drawing/2014/main" id="{D6BE99D9-C9F8-7651-5B76-3B783A5BA8D8}"/>
                </a:ext>
              </a:extLst>
            </p:cNvPr>
            <p:cNvSpPr/>
            <p:nvPr userDrawn="1"/>
          </p:nvSpPr>
          <p:spPr>
            <a:xfrm>
              <a:off x="0" y="1552930"/>
              <a:ext cx="228600" cy="2119632"/>
            </a:xfrm>
            <a:prstGeom prst="rect">
              <a:avLst/>
            </a:prstGeom>
            <a:solidFill>
              <a:schemeClr val="accent3"/>
            </a:solidFill>
            <a:ln w="6350">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JM" sz="1600" b="0" i="0" dirty="0">
                <a:solidFill>
                  <a:schemeClr val="tx1">
                    <a:lumMod val="95000"/>
                    <a:lumOff val="5000"/>
                  </a:schemeClr>
                </a:solidFill>
                <a:latin typeface="Arial" panose="020B0604020202020204" pitchFamily="34" charset="0"/>
              </a:endParaRPr>
            </a:p>
          </p:txBody>
        </p:sp>
        <p:cxnSp>
          <p:nvCxnSpPr>
            <p:cNvPr id="6" name="Straight Connector 5">
              <a:extLst>
                <a:ext uri="{FF2B5EF4-FFF2-40B4-BE49-F238E27FC236}">
                  <a16:creationId xmlns:a16="http://schemas.microsoft.com/office/drawing/2014/main" id="{951B8A85-E27D-F947-0F02-DD83B79DCB92}"/>
                </a:ext>
              </a:extLst>
            </p:cNvPr>
            <p:cNvCxnSpPr/>
            <p:nvPr userDrawn="1"/>
          </p:nvCxnSpPr>
          <p:spPr bwMode="auto">
            <a:xfrm>
              <a:off x="0" y="2602426"/>
              <a:ext cx="101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7C91600E-6529-BDAA-0279-4CA8EC574870}"/>
                </a:ext>
              </a:extLst>
            </p:cNvPr>
            <p:cNvCxnSpPr/>
            <p:nvPr userDrawn="1"/>
          </p:nvCxnSpPr>
          <p:spPr bwMode="auto">
            <a:xfrm>
              <a:off x="0" y="2648470"/>
              <a:ext cx="1016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8" name="Picture 7">
            <a:extLst>
              <a:ext uri="{FF2B5EF4-FFF2-40B4-BE49-F238E27FC236}">
                <a16:creationId xmlns:a16="http://schemas.microsoft.com/office/drawing/2014/main" id="{37AAD36B-E90B-7E82-B9C3-6FE633BEED6E}"/>
              </a:ext>
            </a:extLst>
          </p:cNvPr>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173038" y="4870450"/>
            <a:ext cx="573087" cy="11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65CD5CCC-0901-16B2-C4D8-30588ADD1DFB}"/>
              </a:ext>
            </a:extLst>
          </p:cNvPr>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8642350" y="4781550"/>
            <a:ext cx="34925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722313" y="2651006"/>
            <a:ext cx="7772400" cy="1021556"/>
          </a:xfrm>
        </p:spPr>
        <p:txBody>
          <a:bodyPr anchor="t"/>
          <a:lstStyle>
            <a:lvl1pPr algn="l">
              <a:defRPr sz="3200" b="0" cap="none" baseline="0">
                <a:solidFill>
                  <a:schemeClr val="accent1"/>
                </a:solidFill>
              </a:defRPr>
            </a:lvl1pPr>
          </a:lstStyle>
          <a:p>
            <a:r>
              <a:rPr lang="en-US"/>
              <a:t>Click to edit Master title style</a:t>
            </a:r>
            <a:endParaRPr lang="en-JM" dirty="0"/>
          </a:p>
        </p:txBody>
      </p:sp>
      <p:sp>
        <p:nvSpPr>
          <p:cNvPr id="3" name="Text Placeholder 2"/>
          <p:cNvSpPr>
            <a:spLocks noGrp="1"/>
          </p:cNvSpPr>
          <p:nvPr>
            <p:ph type="body" idx="1"/>
          </p:nvPr>
        </p:nvSpPr>
        <p:spPr>
          <a:xfrm>
            <a:off x="722313" y="1525865"/>
            <a:ext cx="7772400" cy="1125140"/>
          </a:xfrm>
        </p:spPr>
        <p:txBody>
          <a:bodyPr anchor="b">
            <a:normAutofit/>
          </a:bodyPr>
          <a:lstStyle>
            <a:lvl1pPr marL="0" indent="0">
              <a:buNone/>
              <a:defRPr sz="18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1231673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asic Content">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B6C3F91A-508C-DBFF-7217-D68E37EDB120}"/>
              </a:ext>
            </a:extLst>
          </p:cNvPr>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173038" y="4870450"/>
            <a:ext cx="573087" cy="11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4">
            <a:extLst>
              <a:ext uri="{FF2B5EF4-FFF2-40B4-BE49-F238E27FC236}">
                <a16:creationId xmlns:a16="http://schemas.microsoft.com/office/drawing/2014/main" id="{BB55067D-47EC-59BF-1980-53143B40488A}"/>
              </a:ext>
            </a:extLst>
          </p:cNvPr>
          <p:cNvGrpSpPr>
            <a:grpSpLocks/>
          </p:cNvGrpSpPr>
          <p:nvPr userDrawn="1"/>
        </p:nvGrpSpPr>
        <p:grpSpPr bwMode="auto">
          <a:xfrm>
            <a:off x="0" y="155575"/>
            <a:ext cx="180975" cy="760413"/>
            <a:chOff x="0" y="156333"/>
            <a:chExt cx="180631" cy="760353"/>
          </a:xfrm>
        </p:grpSpPr>
        <p:sp>
          <p:nvSpPr>
            <p:cNvPr id="5" name="Rectangle 4">
              <a:extLst>
                <a:ext uri="{FF2B5EF4-FFF2-40B4-BE49-F238E27FC236}">
                  <a16:creationId xmlns:a16="http://schemas.microsoft.com/office/drawing/2014/main" id="{570104EC-8190-AC9F-2003-84905BD223BA}"/>
                </a:ext>
              </a:extLst>
            </p:cNvPr>
            <p:cNvSpPr/>
            <p:nvPr userDrawn="1"/>
          </p:nvSpPr>
          <p:spPr>
            <a:xfrm>
              <a:off x="0" y="156333"/>
              <a:ext cx="180631" cy="760353"/>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anchor="ctr"/>
            <a:lstStyle/>
            <a:p>
              <a:pPr algn="ctr" eaLnBrk="1" fontAlgn="auto" hangingPunct="1">
                <a:spcBef>
                  <a:spcPts val="0"/>
                </a:spcBef>
                <a:spcAft>
                  <a:spcPts val="0"/>
                </a:spcAft>
                <a:defRPr/>
              </a:pPr>
              <a:endParaRPr lang="en-US" b="0" i="0" dirty="0">
                <a:latin typeface="Arial" panose="020B0604020202020204" pitchFamily="34" charset="0"/>
              </a:endParaRPr>
            </a:p>
          </p:txBody>
        </p:sp>
        <p:grpSp>
          <p:nvGrpSpPr>
            <p:cNvPr id="6" name="Group 6">
              <a:extLst>
                <a:ext uri="{FF2B5EF4-FFF2-40B4-BE49-F238E27FC236}">
                  <a16:creationId xmlns:a16="http://schemas.microsoft.com/office/drawing/2014/main" id="{DA74988E-70E6-65AC-D40D-9FF63942EE00}"/>
                </a:ext>
              </a:extLst>
            </p:cNvPr>
            <p:cNvGrpSpPr>
              <a:grpSpLocks/>
            </p:cNvGrpSpPr>
            <p:nvPr userDrawn="1"/>
          </p:nvGrpSpPr>
          <p:grpSpPr bwMode="auto">
            <a:xfrm>
              <a:off x="0" y="525841"/>
              <a:ext cx="76200" cy="50006"/>
              <a:chOff x="0" y="497907"/>
              <a:chExt cx="76200" cy="50006"/>
            </a:xfrm>
          </p:grpSpPr>
          <p:cxnSp>
            <p:nvCxnSpPr>
              <p:cNvPr id="8" name="Straight Connector 7">
                <a:extLst>
                  <a:ext uri="{FF2B5EF4-FFF2-40B4-BE49-F238E27FC236}">
                    <a16:creationId xmlns:a16="http://schemas.microsoft.com/office/drawing/2014/main" id="{99E4D615-9964-CBC9-C978-5F0AE920EFD1}"/>
                  </a:ext>
                </a:extLst>
              </p:cNvPr>
              <p:cNvCxnSpPr/>
              <p:nvPr userDrawn="1"/>
            </p:nvCxnSpPr>
            <p:spPr>
              <a:xfrm>
                <a:off x="0" y="498258"/>
                <a:ext cx="76055" cy="0"/>
              </a:xfrm>
              <a:prstGeom prst="line">
                <a:avLst/>
              </a:prstGeom>
              <a:ln w="28575" cap="rnd">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87761084-6BC0-0CF2-B900-4E8A6F9B007B}"/>
                  </a:ext>
                </a:extLst>
              </p:cNvPr>
              <p:cNvCxnSpPr/>
              <p:nvPr userDrawn="1"/>
            </p:nvCxnSpPr>
            <p:spPr>
              <a:xfrm>
                <a:off x="0" y="547466"/>
                <a:ext cx="76055" cy="0"/>
              </a:xfrm>
              <a:prstGeom prst="line">
                <a:avLst/>
              </a:prstGeom>
              <a:ln w="28575" cap="rnd">
                <a:solidFill>
                  <a:srgbClr val="FFFFFF"/>
                </a:solidFill>
              </a:ln>
            </p:spPr>
            <p:style>
              <a:lnRef idx="1">
                <a:schemeClr val="accent1"/>
              </a:lnRef>
              <a:fillRef idx="0">
                <a:schemeClr val="accent1"/>
              </a:fillRef>
              <a:effectRef idx="0">
                <a:schemeClr val="accent1"/>
              </a:effectRef>
              <a:fontRef idx="minor">
                <a:schemeClr val="tx1"/>
              </a:fontRef>
            </p:style>
          </p:cxnSp>
        </p:grpSp>
      </p:grpSp>
      <p:pic>
        <p:nvPicPr>
          <p:cNvPr id="10" name="Picture 9">
            <a:extLst>
              <a:ext uri="{FF2B5EF4-FFF2-40B4-BE49-F238E27FC236}">
                <a16:creationId xmlns:a16="http://schemas.microsoft.com/office/drawing/2014/main" id="{CB7E76F2-EF4C-4BD4-EF5D-1259DDDD9140}"/>
              </a:ext>
            </a:extLst>
          </p:cNvPr>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8642350" y="4781550"/>
            <a:ext cx="34925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a:xfrm>
            <a:off x="457200" y="1028701"/>
            <a:ext cx="8229600" cy="3727367"/>
          </a:xfrm>
        </p:spPr>
        <p:txBody>
          <a:bodyPr/>
          <a:lstStyle>
            <a:lvl1pPr>
              <a:spcAft>
                <a:spcPts val="600"/>
              </a:spcAft>
              <a:defRPr sz="2000"/>
            </a:lvl1pPr>
            <a:lvl2pPr marL="571500" indent="-227013">
              <a:spcAft>
                <a:spcPts val="600"/>
              </a:spcAft>
              <a:defRPr sz="2000"/>
            </a:lvl2pPr>
            <a:lvl3pPr marL="914400" indent="-173038">
              <a:spcAft>
                <a:spcPts val="600"/>
              </a:spcAft>
              <a:defRPr sz="1600"/>
            </a:lvl3pPr>
            <a:lvl4pPr marL="1371600" indent="-173038">
              <a:spcAft>
                <a:spcPts val="600"/>
              </a:spcAft>
              <a:defRPr sz="1600"/>
            </a:lvl4pPr>
            <a:lvl5pPr marL="1828800" indent="-173038">
              <a:spcAft>
                <a:spcPts val="600"/>
              </a:spcAft>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M" dirty="0"/>
          </a:p>
        </p:txBody>
      </p:sp>
      <p:sp>
        <p:nvSpPr>
          <p:cNvPr id="7" name="Title 6"/>
          <p:cNvSpPr>
            <a:spLocks noGrp="1"/>
          </p:cNvSpPr>
          <p:nvPr>
            <p:ph type="title"/>
          </p:nvPr>
        </p:nvSpPr>
        <p:spPr>
          <a:xfrm>
            <a:off x="457199" y="156333"/>
            <a:ext cx="8229599" cy="739017"/>
          </a:xfrm>
        </p:spPr>
        <p:txBody>
          <a:bodyPr/>
          <a:lstStyle>
            <a:lvl1pPr>
              <a:defRPr/>
            </a:lvl1pPr>
          </a:lstStyle>
          <a:p>
            <a:r>
              <a:rPr lang="en-US"/>
              <a:t>Click to edit Master title style</a:t>
            </a:r>
            <a:endParaRPr lang="en-US" dirty="0"/>
          </a:p>
        </p:txBody>
      </p:sp>
      <p:sp>
        <p:nvSpPr>
          <p:cNvPr id="20" name="Text Placeholder 7"/>
          <p:cNvSpPr>
            <a:spLocks noGrp="1"/>
          </p:cNvSpPr>
          <p:nvPr>
            <p:ph type="body" sz="quarter" idx="11"/>
          </p:nvPr>
        </p:nvSpPr>
        <p:spPr>
          <a:xfrm>
            <a:off x="845128" y="4781259"/>
            <a:ext cx="7728856" cy="280993"/>
          </a:xfrm>
        </p:spPr>
        <p:txBody>
          <a:bodyPr anchor="b">
            <a:normAutofit/>
          </a:bodyPr>
          <a:lstStyle>
            <a:lvl1pPr>
              <a:spcAft>
                <a:spcPts val="0"/>
              </a:spcAft>
              <a:buClr>
                <a:schemeClr val="accent5"/>
              </a:buClr>
              <a:defRPr sz="800">
                <a:solidFill>
                  <a:schemeClr val="bg1">
                    <a:lumMod val="50000"/>
                  </a:schemeClr>
                </a:solidFill>
              </a:defRPr>
            </a:lvl1pPr>
          </a:lstStyle>
          <a:p>
            <a:pPr lvl="0"/>
            <a:r>
              <a:rPr lang="en-US"/>
              <a:t>Click to edit Master text styles</a:t>
            </a:r>
          </a:p>
        </p:txBody>
      </p:sp>
    </p:spTree>
    <p:extLst>
      <p:ext uri="{BB962C8B-B14F-4D97-AF65-F5344CB8AC3E}">
        <p14:creationId xmlns:p14="http://schemas.microsoft.com/office/powerpoint/2010/main" val="27976424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ense Content">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78FB9D66-6E24-885F-5F0A-DA24510BA121}"/>
              </a:ext>
            </a:extLst>
          </p:cNvPr>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173038" y="4870450"/>
            <a:ext cx="573087" cy="11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4">
            <a:extLst>
              <a:ext uri="{FF2B5EF4-FFF2-40B4-BE49-F238E27FC236}">
                <a16:creationId xmlns:a16="http://schemas.microsoft.com/office/drawing/2014/main" id="{76FEF54A-2ED9-9F91-2BC2-DEEE1304F28A}"/>
              </a:ext>
            </a:extLst>
          </p:cNvPr>
          <p:cNvGrpSpPr>
            <a:grpSpLocks/>
          </p:cNvGrpSpPr>
          <p:nvPr userDrawn="1"/>
        </p:nvGrpSpPr>
        <p:grpSpPr bwMode="auto">
          <a:xfrm>
            <a:off x="0" y="155575"/>
            <a:ext cx="180975" cy="760413"/>
            <a:chOff x="0" y="156333"/>
            <a:chExt cx="180631" cy="760353"/>
          </a:xfrm>
        </p:grpSpPr>
        <p:sp>
          <p:nvSpPr>
            <p:cNvPr id="5" name="Rectangle 4">
              <a:extLst>
                <a:ext uri="{FF2B5EF4-FFF2-40B4-BE49-F238E27FC236}">
                  <a16:creationId xmlns:a16="http://schemas.microsoft.com/office/drawing/2014/main" id="{BDB5F7B4-DBF9-CD86-4FD9-7B36191775F0}"/>
                </a:ext>
              </a:extLst>
            </p:cNvPr>
            <p:cNvSpPr/>
            <p:nvPr userDrawn="1"/>
          </p:nvSpPr>
          <p:spPr>
            <a:xfrm>
              <a:off x="0" y="156333"/>
              <a:ext cx="180631" cy="760353"/>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anchor="ctr"/>
            <a:lstStyle/>
            <a:p>
              <a:pPr algn="ctr" eaLnBrk="1" fontAlgn="auto" hangingPunct="1">
                <a:spcBef>
                  <a:spcPts val="0"/>
                </a:spcBef>
                <a:spcAft>
                  <a:spcPts val="0"/>
                </a:spcAft>
                <a:defRPr/>
              </a:pPr>
              <a:endParaRPr lang="en-US" b="0" i="0" dirty="0">
                <a:latin typeface="Arial" panose="020B0604020202020204" pitchFamily="34" charset="0"/>
              </a:endParaRPr>
            </a:p>
          </p:txBody>
        </p:sp>
        <p:grpSp>
          <p:nvGrpSpPr>
            <p:cNvPr id="6" name="Group 6">
              <a:extLst>
                <a:ext uri="{FF2B5EF4-FFF2-40B4-BE49-F238E27FC236}">
                  <a16:creationId xmlns:a16="http://schemas.microsoft.com/office/drawing/2014/main" id="{AC2D34C9-9B20-9564-1B04-92E77B506983}"/>
                </a:ext>
              </a:extLst>
            </p:cNvPr>
            <p:cNvGrpSpPr>
              <a:grpSpLocks/>
            </p:cNvGrpSpPr>
            <p:nvPr userDrawn="1"/>
          </p:nvGrpSpPr>
          <p:grpSpPr bwMode="auto">
            <a:xfrm>
              <a:off x="0" y="525841"/>
              <a:ext cx="76200" cy="50006"/>
              <a:chOff x="0" y="497907"/>
              <a:chExt cx="76200" cy="50006"/>
            </a:xfrm>
          </p:grpSpPr>
          <p:cxnSp>
            <p:nvCxnSpPr>
              <p:cNvPr id="7" name="Straight Connector 6">
                <a:extLst>
                  <a:ext uri="{FF2B5EF4-FFF2-40B4-BE49-F238E27FC236}">
                    <a16:creationId xmlns:a16="http://schemas.microsoft.com/office/drawing/2014/main" id="{3B0D45EE-4C3A-3220-E461-FA6517EACACD}"/>
                  </a:ext>
                </a:extLst>
              </p:cNvPr>
              <p:cNvCxnSpPr/>
              <p:nvPr userDrawn="1"/>
            </p:nvCxnSpPr>
            <p:spPr>
              <a:xfrm>
                <a:off x="0" y="498258"/>
                <a:ext cx="76055" cy="0"/>
              </a:xfrm>
              <a:prstGeom prst="line">
                <a:avLst/>
              </a:prstGeom>
              <a:ln w="28575" cap="rnd">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3F4C49EA-F3C6-9997-7B26-88E8A967F5A9}"/>
                  </a:ext>
                </a:extLst>
              </p:cNvPr>
              <p:cNvCxnSpPr/>
              <p:nvPr userDrawn="1"/>
            </p:nvCxnSpPr>
            <p:spPr>
              <a:xfrm>
                <a:off x="0" y="547466"/>
                <a:ext cx="76055" cy="0"/>
              </a:xfrm>
              <a:prstGeom prst="line">
                <a:avLst/>
              </a:prstGeom>
              <a:ln w="28575" cap="rnd">
                <a:solidFill>
                  <a:srgbClr val="FFFFFF"/>
                </a:solidFill>
              </a:ln>
            </p:spPr>
            <p:style>
              <a:lnRef idx="1">
                <a:schemeClr val="accent1"/>
              </a:lnRef>
              <a:fillRef idx="0">
                <a:schemeClr val="accent1"/>
              </a:fillRef>
              <a:effectRef idx="0">
                <a:schemeClr val="accent1"/>
              </a:effectRef>
              <a:fontRef idx="minor">
                <a:schemeClr val="tx1"/>
              </a:fontRef>
            </p:style>
          </p:cxnSp>
        </p:grpSp>
      </p:grpSp>
      <p:pic>
        <p:nvPicPr>
          <p:cNvPr id="10" name="Picture 9">
            <a:extLst>
              <a:ext uri="{FF2B5EF4-FFF2-40B4-BE49-F238E27FC236}">
                <a16:creationId xmlns:a16="http://schemas.microsoft.com/office/drawing/2014/main" id="{43AE48CC-9DF4-9A94-5FE7-FF674292F091}"/>
              </a:ext>
            </a:extLst>
          </p:cNvPr>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8642350" y="4781550"/>
            <a:ext cx="34925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1"/>
          </p:nvPr>
        </p:nvSpPr>
        <p:spPr>
          <a:xfrm>
            <a:off x="845128" y="4781259"/>
            <a:ext cx="7728856" cy="280993"/>
          </a:xfrm>
        </p:spPr>
        <p:txBody>
          <a:bodyPr anchor="b">
            <a:normAutofit/>
          </a:bodyPr>
          <a:lstStyle>
            <a:lvl1pPr>
              <a:spcAft>
                <a:spcPts val="0"/>
              </a:spcAft>
              <a:buClr>
                <a:schemeClr val="accent5"/>
              </a:buClr>
              <a:defRPr sz="800">
                <a:solidFill>
                  <a:schemeClr val="bg1">
                    <a:lumMod val="50000"/>
                  </a:schemeClr>
                </a:solidFill>
              </a:defRPr>
            </a:lvl1pPr>
          </a:lstStyle>
          <a:p>
            <a:pPr lvl="0"/>
            <a:r>
              <a:rPr lang="en-US"/>
              <a:t>Click to edit Master text styles</a:t>
            </a:r>
          </a:p>
        </p:txBody>
      </p:sp>
      <p:sp>
        <p:nvSpPr>
          <p:cNvPr id="3" name="Content Placeholder 2"/>
          <p:cNvSpPr>
            <a:spLocks noGrp="1"/>
          </p:cNvSpPr>
          <p:nvPr>
            <p:ph idx="1"/>
          </p:nvPr>
        </p:nvSpPr>
        <p:spPr>
          <a:xfrm>
            <a:off x="457200" y="1028700"/>
            <a:ext cx="8229600" cy="3730752"/>
          </a:xfrm>
        </p:spPr>
        <p:txBody>
          <a:bodyPr/>
          <a:lstStyle>
            <a:lvl1pPr>
              <a:spcBef>
                <a:spcPts val="300"/>
              </a:spcBef>
              <a:spcAft>
                <a:spcPts val="300"/>
              </a:spcAft>
              <a:defRPr sz="1600"/>
            </a:lvl1pPr>
            <a:lvl2pPr marL="571500" indent="-227013">
              <a:spcBef>
                <a:spcPts val="300"/>
              </a:spcBef>
              <a:spcAft>
                <a:spcPts val="300"/>
              </a:spcAft>
              <a:defRPr sz="1200"/>
            </a:lvl2pPr>
            <a:lvl3pPr marL="914400" indent="-173038">
              <a:spcBef>
                <a:spcPts val="300"/>
              </a:spcBef>
              <a:spcAft>
                <a:spcPts val="300"/>
              </a:spcAft>
              <a:defRPr sz="1200"/>
            </a:lvl3pPr>
            <a:lvl4pPr marL="1371600" indent="-173038">
              <a:spcBef>
                <a:spcPts val="300"/>
              </a:spcBef>
              <a:spcAft>
                <a:spcPts val="300"/>
              </a:spcAft>
              <a:defRPr sz="1200"/>
            </a:lvl4pPr>
            <a:lvl5pPr marL="1828800" indent="-173038">
              <a:spcBef>
                <a:spcPts val="300"/>
              </a:spcBef>
              <a:spcAft>
                <a:spcPts val="300"/>
              </a:spcAft>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M"/>
          </a:p>
        </p:txBody>
      </p:sp>
      <p:sp>
        <p:nvSpPr>
          <p:cNvPr id="18" name="Title 6"/>
          <p:cNvSpPr>
            <a:spLocks noGrp="1"/>
          </p:cNvSpPr>
          <p:nvPr>
            <p:ph type="title"/>
          </p:nvPr>
        </p:nvSpPr>
        <p:spPr>
          <a:xfrm>
            <a:off x="457199" y="156333"/>
            <a:ext cx="8229599" cy="739017"/>
          </a:xfrm>
        </p:spPr>
        <p:txBody>
          <a:bodyPr/>
          <a:lstStyle>
            <a:lvl1pPr>
              <a:defRPr/>
            </a:lvl1pPr>
          </a:lstStyle>
          <a:p>
            <a:r>
              <a:rPr lang="en-US"/>
              <a:t>Click to edit Master title style</a:t>
            </a:r>
            <a:endParaRPr lang="en-US" dirty="0"/>
          </a:p>
        </p:txBody>
      </p:sp>
    </p:spTree>
    <p:extLst>
      <p:ext uri="{BB962C8B-B14F-4D97-AF65-F5344CB8AC3E}">
        <p14:creationId xmlns:p14="http://schemas.microsoft.com/office/powerpoint/2010/main" val="11587963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Comparison">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9A097731-26B5-5C4D-AF3D-93A23FCDE830}"/>
              </a:ext>
            </a:extLst>
          </p:cNvPr>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173038" y="4870450"/>
            <a:ext cx="573087" cy="11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4">
            <a:extLst>
              <a:ext uri="{FF2B5EF4-FFF2-40B4-BE49-F238E27FC236}">
                <a16:creationId xmlns:a16="http://schemas.microsoft.com/office/drawing/2014/main" id="{84F19B7F-7BEF-1EC6-022A-9A95D5A32058}"/>
              </a:ext>
            </a:extLst>
          </p:cNvPr>
          <p:cNvGrpSpPr>
            <a:grpSpLocks/>
          </p:cNvGrpSpPr>
          <p:nvPr userDrawn="1"/>
        </p:nvGrpSpPr>
        <p:grpSpPr bwMode="auto">
          <a:xfrm>
            <a:off x="0" y="155575"/>
            <a:ext cx="180975" cy="760413"/>
            <a:chOff x="0" y="156333"/>
            <a:chExt cx="180631" cy="760353"/>
          </a:xfrm>
        </p:grpSpPr>
        <p:sp>
          <p:nvSpPr>
            <p:cNvPr id="6" name="Rectangle 5">
              <a:extLst>
                <a:ext uri="{FF2B5EF4-FFF2-40B4-BE49-F238E27FC236}">
                  <a16:creationId xmlns:a16="http://schemas.microsoft.com/office/drawing/2014/main" id="{7C1CD859-C79D-B92F-56A0-4A28E7F7CB16}"/>
                </a:ext>
              </a:extLst>
            </p:cNvPr>
            <p:cNvSpPr/>
            <p:nvPr userDrawn="1"/>
          </p:nvSpPr>
          <p:spPr>
            <a:xfrm>
              <a:off x="0" y="156333"/>
              <a:ext cx="180631" cy="760353"/>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anchor="ctr"/>
            <a:lstStyle/>
            <a:p>
              <a:pPr algn="ctr" eaLnBrk="1" fontAlgn="auto" hangingPunct="1">
                <a:spcBef>
                  <a:spcPts val="0"/>
                </a:spcBef>
                <a:spcAft>
                  <a:spcPts val="0"/>
                </a:spcAft>
                <a:defRPr/>
              </a:pPr>
              <a:endParaRPr lang="en-US" b="0" i="0" dirty="0">
                <a:latin typeface="Arial" panose="020B0604020202020204" pitchFamily="34" charset="0"/>
              </a:endParaRPr>
            </a:p>
          </p:txBody>
        </p:sp>
        <p:grpSp>
          <p:nvGrpSpPr>
            <p:cNvPr id="7" name="Group 6">
              <a:extLst>
                <a:ext uri="{FF2B5EF4-FFF2-40B4-BE49-F238E27FC236}">
                  <a16:creationId xmlns:a16="http://schemas.microsoft.com/office/drawing/2014/main" id="{0854651F-39F4-9A02-0C37-54457E6867F0}"/>
                </a:ext>
              </a:extLst>
            </p:cNvPr>
            <p:cNvGrpSpPr>
              <a:grpSpLocks/>
            </p:cNvGrpSpPr>
            <p:nvPr userDrawn="1"/>
          </p:nvGrpSpPr>
          <p:grpSpPr bwMode="auto">
            <a:xfrm>
              <a:off x="0" y="525841"/>
              <a:ext cx="76200" cy="50006"/>
              <a:chOff x="0" y="497907"/>
              <a:chExt cx="76200" cy="50006"/>
            </a:xfrm>
          </p:grpSpPr>
          <p:cxnSp>
            <p:nvCxnSpPr>
              <p:cNvPr id="8" name="Straight Connector 7">
                <a:extLst>
                  <a:ext uri="{FF2B5EF4-FFF2-40B4-BE49-F238E27FC236}">
                    <a16:creationId xmlns:a16="http://schemas.microsoft.com/office/drawing/2014/main" id="{9D035CE3-528E-9687-D986-F55B9191E816}"/>
                  </a:ext>
                </a:extLst>
              </p:cNvPr>
              <p:cNvCxnSpPr/>
              <p:nvPr userDrawn="1"/>
            </p:nvCxnSpPr>
            <p:spPr>
              <a:xfrm>
                <a:off x="0" y="498258"/>
                <a:ext cx="76055" cy="0"/>
              </a:xfrm>
              <a:prstGeom prst="line">
                <a:avLst/>
              </a:prstGeom>
              <a:ln w="28575" cap="rnd">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82D79EFF-E244-DD50-3A5C-05A52B488E8D}"/>
                  </a:ext>
                </a:extLst>
              </p:cNvPr>
              <p:cNvCxnSpPr/>
              <p:nvPr userDrawn="1"/>
            </p:nvCxnSpPr>
            <p:spPr>
              <a:xfrm>
                <a:off x="0" y="547466"/>
                <a:ext cx="76055" cy="0"/>
              </a:xfrm>
              <a:prstGeom prst="line">
                <a:avLst/>
              </a:prstGeom>
              <a:ln w="28575" cap="rnd">
                <a:solidFill>
                  <a:srgbClr val="FFFFFF"/>
                </a:solidFill>
              </a:ln>
            </p:spPr>
            <p:style>
              <a:lnRef idx="1">
                <a:schemeClr val="accent1"/>
              </a:lnRef>
              <a:fillRef idx="0">
                <a:schemeClr val="accent1"/>
              </a:fillRef>
              <a:effectRef idx="0">
                <a:schemeClr val="accent1"/>
              </a:effectRef>
              <a:fontRef idx="minor">
                <a:schemeClr val="tx1"/>
              </a:fontRef>
            </p:style>
          </p:cxnSp>
        </p:grpSp>
      </p:grpSp>
      <p:pic>
        <p:nvPicPr>
          <p:cNvPr id="10" name="Picture 9">
            <a:extLst>
              <a:ext uri="{FF2B5EF4-FFF2-40B4-BE49-F238E27FC236}">
                <a16:creationId xmlns:a16="http://schemas.microsoft.com/office/drawing/2014/main" id="{07DA5A85-79E5-6AC6-DD19-91BB42E78293}"/>
              </a:ext>
            </a:extLst>
          </p:cNvPr>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8642350" y="4781550"/>
            <a:ext cx="34925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sz="half" idx="1"/>
          </p:nvPr>
        </p:nvSpPr>
        <p:spPr>
          <a:xfrm>
            <a:off x="457200" y="1028700"/>
            <a:ext cx="4038600" cy="3709555"/>
          </a:xfrm>
        </p:spPr>
        <p:txBody>
          <a:bodyPr>
            <a:normAutofit/>
          </a:bodyPr>
          <a:lstStyle>
            <a:lvl1pPr>
              <a:defRPr sz="2000"/>
            </a:lvl1pPr>
            <a:lvl2pPr>
              <a:defRPr sz="20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M" dirty="0"/>
          </a:p>
        </p:txBody>
      </p:sp>
      <p:sp>
        <p:nvSpPr>
          <p:cNvPr id="4" name="Content Placeholder 3"/>
          <p:cNvSpPr>
            <a:spLocks noGrp="1"/>
          </p:cNvSpPr>
          <p:nvPr>
            <p:ph sz="half" idx="2"/>
          </p:nvPr>
        </p:nvSpPr>
        <p:spPr>
          <a:xfrm>
            <a:off x="4648200" y="1028700"/>
            <a:ext cx="4038600" cy="3709555"/>
          </a:xfrm>
        </p:spPr>
        <p:txBody>
          <a:bodyPr>
            <a:normAutofit/>
          </a:bodyPr>
          <a:lstStyle>
            <a:lvl1pPr>
              <a:defRPr sz="2000"/>
            </a:lvl1pPr>
            <a:lvl2pPr>
              <a:defRPr sz="20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M" dirty="0"/>
          </a:p>
        </p:txBody>
      </p:sp>
      <p:sp>
        <p:nvSpPr>
          <p:cNvPr id="16" name="Title 6"/>
          <p:cNvSpPr>
            <a:spLocks noGrp="1"/>
          </p:cNvSpPr>
          <p:nvPr>
            <p:ph type="title"/>
          </p:nvPr>
        </p:nvSpPr>
        <p:spPr>
          <a:xfrm>
            <a:off x="457199" y="156333"/>
            <a:ext cx="8229599" cy="739017"/>
          </a:xfrm>
        </p:spPr>
        <p:txBody>
          <a:bodyPr/>
          <a:lstStyle>
            <a:lvl1pPr>
              <a:defRPr/>
            </a:lvl1pPr>
          </a:lstStyle>
          <a:p>
            <a:r>
              <a:rPr lang="en-US"/>
              <a:t>Click to edit Master title style</a:t>
            </a:r>
            <a:endParaRPr lang="en-US" dirty="0"/>
          </a:p>
        </p:txBody>
      </p:sp>
      <p:sp>
        <p:nvSpPr>
          <p:cNvPr id="20" name="Text Placeholder 7"/>
          <p:cNvSpPr>
            <a:spLocks noGrp="1"/>
          </p:cNvSpPr>
          <p:nvPr>
            <p:ph type="body" sz="quarter" idx="11"/>
          </p:nvPr>
        </p:nvSpPr>
        <p:spPr>
          <a:xfrm>
            <a:off x="845128" y="4781259"/>
            <a:ext cx="7728856" cy="280993"/>
          </a:xfrm>
        </p:spPr>
        <p:txBody>
          <a:bodyPr anchor="b">
            <a:normAutofit/>
          </a:bodyPr>
          <a:lstStyle>
            <a:lvl1pPr>
              <a:spcAft>
                <a:spcPts val="0"/>
              </a:spcAft>
              <a:buClr>
                <a:schemeClr val="accent5"/>
              </a:buClr>
              <a:defRPr sz="800">
                <a:solidFill>
                  <a:schemeClr val="bg1">
                    <a:lumMod val="50000"/>
                  </a:schemeClr>
                </a:solidFill>
              </a:defRPr>
            </a:lvl1pPr>
          </a:lstStyle>
          <a:p>
            <a:pPr lvl="0"/>
            <a:r>
              <a:rPr lang="en-US"/>
              <a:t>Click to edit Master text styles</a:t>
            </a:r>
          </a:p>
        </p:txBody>
      </p:sp>
    </p:spTree>
    <p:extLst>
      <p:ext uri="{BB962C8B-B14F-4D97-AF65-F5344CB8AC3E}">
        <p14:creationId xmlns:p14="http://schemas.microsoft.com/office/powerpoint/2010/main" val="527059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ressed Two Content Comparison">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34DDB05E-CE5B-3B08-5458-F862BA0699EF}"/>
              </a:ext>
            </a:extLst>
          </p:cNvPr>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173038" y="4870450"/>
            <a:ext cx="573087" cy="11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4">
            <a:extLst>
              <a:ext uri="{FF2B5EF4-FFF2-40B4-BE49-F238E27FC236}">
                <a16:creationId xmlns:a16="http://schemas.microsoft.com/office/drawing/2014/main" id="{E2ADED02-91C9-EFDA-D1BE-1E3FE2D4D3EA}"/>
              </a:ext>
            </a:extLst>
          </p:cNvPr>
          <p:cNvGrpSpPr>
            <a:grpSpLocks/>
          </p:cNvGrpSpPr>
          <p:nvPr userDrawn="1"/>
        </p:nvGrpSpPr>
        <p:grpSpPr bwMode="auto">
          <a:xfrm>
            <a:off x="0" y="155575"/>
            <a:ext cx="180975" cy="760413"/>
            <a:chOff x="0" y="156333"/>
            <a:chExt cx="180631" cy="760353"/>
          </a:xfrm>
        </p:grpSpPr>
        <p:sp>
          <p:nvSpPr>
            <p:cNvPr id="6" name="Rectangle 5">
              <a:extLst>
                <a:ext uri="{FF2B5EF4-FFF2-40B4-BE49-F238E27FC236}">
                  <a16:creationId xmlns:a16="http://schemas.microsoft.com/office/drawing/2014/main" id="{B78D88D4-56CE-5DBA-D789-EB8C431A16C2}"/>
                </a:ext>
              </a:extLst>
            </p:cNvPr>
            <p:cNvSpPr/>
            <p:nvPr userDrawn="1"/>
          </p:nvSpPr>
          <p:spPr>
            <a:xfrm>
              <a:off x="0" y="156333"/>
              <a:ext cx="180631" cy="760353"/>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anchor="ctr"/>
            <a:lstStyle/>
            <a:p>
              <a:pPr algn="ctr" eaLnBrk="1" fontAlgn="auto" hangingPunct="1">
                <a:spcBef>
                  <a:spcPts val="0"/>
                </a:spcBef>
                <a:spcAft>
                  <a:spcPts val="0"/>
                </a:spcAft>
                <a:defRPr/>
              </a:pPr>
              <a:endParaRPr lang="en-US" b="0" i="0" dirty="0">
                <a:latin typeface="Arial" panose="020B0604020202020204" pitchFamily="34" charset="0"/>
              </a:endParaRPr>
            </a:p>
          </p:txBody>
        </p:sp>
        <p:grpSp>
          <p:nvGrpSpPr>
            <p:cNvPr id="7" name="Group 6">
              <a:extLst>
                <a:ext uri="{FF2B5EF4-FFF2-40B4-BE49-F238E27FC236}">
                  <a16:creationId xmlns:a16="http://schemas.microsoft.com/office/drawing/2014/main" id="{E4EFE999-B3CF-4358-85DD-C6B8C699D81B}"/>
                </a:ext>
              </a:extLst>
            </p:cNvPr>
            <p:cNvGrpSpPr>
              <a:grpSpLocks/>
            </p:cNvGrpSpPr>
            <p:nvPr userDrawn="1"/>
          </p:nvGrpSpPr>
          <p:grpSpPr bwMode="auto">
            <a:xfrm>
              <a:off x="0" y="525841"/>
              <a:ext cx="76200" cy="50006"/>
              <a:chOff x="0" y="497907"/>
              <a:chExt cx="76200" cy="50006"/>
            </a:xfrm>
          </p:grpSpPr>
          <p:cxnSp>
            <p:nvCxnSpPr>
              <p:cNvPr id="8" name="Straight Connector 7">
                <a:extLst>
                  <a:ext uri="{FF2B5EF4-FFF2-40B4-BE49-F238E27FC236}">
                    <a16:creationId xmlns:a16="http://schemas.microsoft.com/office/drawing/2014/main" id="{B72828E6-A06B-B7E3-51EF-B33D696CA01E}"/>
                  </a:ext>
                </a:extLst>
              </p:cNvPr>
              <p:cNvCxnSpPr/>
              <p:nvPr userDrawn="1"/>
            </p:nvCxnSpPr>
            <p:spPr>
              <a:xfrm>
                <a:off x="0" y="498258"/>
                <a:ext cx="76055" cy="0"/>
              </a:xfrm>
              <a:prstGeom prst="line">
                <a:avLst/>
              </a:prstGeom>
              <a:ln w="28575" cap="rnd">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5B21C02C-FF52-5F8A-F806-9638F7A5BD5A}"/>
                  </a:ext>
                </a:extLst>
              </p:cNvPr>
              <p:cNvCxnSpPr/>
              <p:nvPr userDrawn="1"/>
            </p:nvCxnSpPr>
            <p:spPr>
              <a:xfrm>
                <a:off x="0" y="547466"/>
                <a:ext cx="76055" cy="0"/>
              </a:xfrm>
              <a:prstGeom prst="line">
                <a:avLst/>
              </a:prstGeom>
              <a:ln w="28575" cap="rnd">
                <a:solidFill>
                  <a:srgbClr val="FFFFFF"/>
                </a:solidFill>
              </a:ln>
            </p:spPr>
            <p:style>
              <a:lnRef idx="1">
                <a:schemeClr val="accent1"/>
              </a:lnRef>
              <a:fillRef idx="0">
                <a:schemeClr val="accent1"/>
              </a:fillRef>
              <a:effectRef idx="0">
                <a:schemeClr val="accent1"/>
              </a:effectRef>
              <a:fontRef idx="minor">
                <a:schemeClr val="tx1"/>
              </a:fontRef>
            </p:style>
          </p:cxnSp>
        </p:grpSp>
      </p:grpSp>
      <p:pic>
        <p:nvPicPr>
          <p:cNvPr id="10" name="Picture 9">
            <a:extLst>
              <a:ext uri="{FF2B5EF4-FFF2-40B4-BE49-F238E27FC236}">
                <a16:creationId xmlns:a16="http://schemas.microsoft.com/office/drawing/2014/main" id="{B3DF7B3B-9459-01CD-8A05-2979DC378D3D}"/>
              </a:ext>
            </a:extLst>
          </p:cNvPr>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8642350" y="4781550"/>
            <a:ext cx="34925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sz="half" idx="1"/>
          </p:nvPr>
        </p:nvSpPr>
        <p:spPr>
          <a:xfrm>
            <a:off x="457200" y="1028700"/>
            <a:ext cx="4041648" cy="3709555"/>
          </a:xfrm>
        </p:spPr>
        <p:txBody>
          <a:bodyPr>
            <a:normAutofit/>
          </a:bodyPr>
          <a:lstStyle>
            <a:lvl1pPr>
              <a:spcBef>
                <a:spcPts val="300"/>
              </a:spcBef>
              <a:spcAft>
                <a:spcPts val="300"/>
              </a:spcAft>
              <a:defRPr sz="1600"/>
            </a:lvl1pPr>
            <a:lvl2pPr>
              <a:spcBef>
                <a:spcPts val="300"/>
              </a:spcBef>
              <a:spcAft>
                <a:spcPts val="300"/>
              </a:spcAft>
              <a:defRPr sz="1600"/>
            </a:lvl2pPr>
            <a:lvl3pPr>
              <a:spcBef>
                <a:spcPts val="300"/>
              </a:spcBef>
              <a:spcAft>
                <a:spcPts val="300"/>
              </a:spcAft>
              <a:defRPr sz="1200"/>
            </a:lvl3pPr>
            <a:lvl4pPr>
              <a:spcBef>
                <a:spcPts val="300"/>
              </a:spcBef>
              <a:spcAft>
                <a:spcPts val="300"/>
              </a:spcAft>
              <a:defRPr sz="1200"/>
            </a:lvl4pPr>
            <a:lvl5pPr>
              <a:spcBef>
                <a:spcPts val="300"/>
              </a:spcBef>
              <a:spcAft>
                <a:spcPts val="300"/>
              </a:spcAft>
              <a:defRPr sz="12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M"/>
          </a:p>
        </p:txBody>
      </p:sp>
      <p:sp>
        <p:nvSpPr>
          <p:cNvPr id="4" name="Content Placeholder 3"/>
          <p:cNvSpPr>
            <a:spLocks noGrp="1"/>
          </p:cNvSpPr>
          <p:nvPr>
            <p:ph sz="half" idx="2"/>
          </p:nvPr>
        </p:nvSpPr>
        <p:spPr>
          <a:xfrm>
            <a:off x="4648200" y="1028700"/>
            <a:ext cx="4041648" cy="3709555"/>
          </a:xfrm>
        </p:spPr>
        <p:txBody>
          <a:bodyPr>
            <a:normAutofit/>
          </a:bodyPr>
          <a:lstStyle>
            <a:lvl1pPr>
              <a:spcBef>
                <a:spcPts val="300"/>
              </a:spcBef>
              <a:spcAft>
                <a:spcPts val="300"/>
              </a:spcAft>
              <a:defRPr sz="1600"/>
            </a:lvl1pPr>
            <a:lvl2pPr>
              <a:spcBef>
                <a:spcPts val="300"/>
              </a:spcBef>
              <a:spcAft>
                <a:spcPts val="300"/>
              </a:spcAft>
              <a:defRPr sz="1600"/>
            </a:lvl2pPr>
            <a:lvl3pPr>
              <a:spcBef>
                <a:spcPts val="300"/>
              </a:spcBef>
              <a:spcAft>
                <a:spcPts val="300"/>
              </a:spcAft>
              <a:defRPr sz="1200"/>
            </a:lvl3pPr>
            <a:lvl4pPr>
              <a:spcBef>
                <a:spcPts val="300"/>
              </a:spcBef>
              <a:spcAft>
                <a:spcPts val="300"/>
              </a:spcAft>
              <a:defRPr sz="1200"/>
            </a:lvl4pPr>
            <a:lvl5pPr>
              <a:spcBef>
                <a:spcPts val="300"/>
              </a:spcBef>
              <a:spcAft>
                <a:spcPts val="300"/>
              </a:spcAft>
              <a:defRPr sz="12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M"/>
          </a:p>
        </p:txBody>
      </p:sp>
      <p:sp>
        <p:nvSpPr>
          <p:cNvPr id="17" name="Title 6"/>
          <p:cNvSpPr>
            <a:spLocks noGrp="1"/>
          </p:cNvSpPr>
          <p:nvPr>
            <p:ph type="title"/>
          </p:nvPr>
        </p:nvSpPr>
        <p:spPr>
          <a:xfrm>
            <a:off x="457199" y="156333"/>
            <a:ext cx="8229599" cy="739017"/>
          </a:xfrm>
        </p:spPr>
        <p:txBody>
          <a:bodyPr/>
          <a:lstStyle>
            <a:lvl1pPr>
              <a:defRPr/>
            </a:lvl1pPr>
          </a:lstStyle>
          <a:p>
            <a:r>
              <a:rPr lang="en-US"/>
              <a:t>Click to edit Master title style</a:t>
            </a:r>
            <a:endParaRPr lang="en-US" dirty="0"/>
          </a:p>
        </p:txBody>
      </p:sp>
      <p:sp>
        <p:nvSpPr>
          <p:cNvPr id="20" name="Text Placeholder 7"/>
          <p:cNvSpPr>
            <a:spLocks noGrp="1"/>
          </p:cNvSpPr>
          <p:nvPr>
            <p:ph type="body" sz="quarter" idx="11"/>
          </p:nvPr>
        </p:nvSpPr>
        <p:spPr>
          <a:xfrm>
            <a:off x="845128" y="4781259"/>
            <a:ext cx="7728856" cy="280993"/>
          </a:xfrm>
        </p:spPr>
        <p:txBody>
          <a:bodyPr anchor="b">
            <a:normAutofit/>
          </a:bodyPr>
          <a:lstStyle>
            <a:lvl1pPr>
              <a:spcAft>
                <a:spcPts val="0"/>
              </a:spcAft>
              <a:buClr>
                <a:schemeClr val="accent5"/>
              </a:buClr>
              <a:defRPr sz="800">
                <a:solidFill>
                  <a:schemeClr val="bg1">
                    <a:lumMod val="50000"/>
                  </a:schemeClr>
                </a:solidFill>
              </a:defRPr>
            </a:lvl1pPr>
          </a:lstStyle>
          <a:p>
            <a:pPr lvl="0"/>
            <a:r>
              <a:rPr lang="en-US"/>
              <a:t>Click to edit Master text styles</a:t>
            </a:r>
          </a:p>
        </p:txBody>
      </p:sp>
    </p:spTree>
    <p:extLst>
      <p:ext uri="{BB962C8B-B14F-4D97-AF65-F5344CB8AC3E}">
        <p14:creationId xmlns:p14="http://schemas.microsoft.com/office/powerpoint/2010/main" val="23292386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lumn Comparison">
    <p:spTree>
      <p:nvGrpSpPr>
        <p:cNvPr id="1" name=""/>
        <p:cNvGrpSpPr/>
        <p:nvPr/>
      </p:nvGrpSpPr>
      <p:grpSpPr>
        <a:xfrm>
          <a:off x="0" y="0"/>
          <a:ext cx="0" cy="0"/>
          <a:chOff x="0" y="0"/>
          <a:chExt cx="0" cy="0"/>
        </a:xfrm>
      </p:grpSpPr>
      <p:pic>
        <p:nvPicPr>
          <p:cNvPr id="7" name="Picture 3">
            <a:extLst>
              <a:ext uri="{FF2B5EF4-FFF2-40B4-BE49-F238E27FC236}">
                <a16:creationId xmlns:a16="http://schemas.microsoft.com/office/drawing/2014/main" id="{89E73829-6E26-F936-45BF-98A6CD713A86}"/>
              </a:ext>
            </a:extLst>
          </p:cNvPr>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173038" y="4870450"/>
            <a:ext cx="573087" cy="11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4">
            <a:extLst>
              <a:ext uri="{FF2B5EF4-FFF2-40B4-BE49-F238E27FC236}">
                <a16:creationId xmlns:a16="http://schemas.microsoft.com/office/drawing/2014/main" id="{917E0C9D-2D04-6FC2-14B8-4AAC8C76CAAC}"/>
              </a:ext>
            </a:extLst>
          </p:cNvPr>
          <p:cNvGrpSpPr>
            <a:grpSpLocks/>
          </p:cNvGrpSpPr>
          <p:nvPr userDrawn="1"/>
        </p:nvGrpSpPr>
        <p:grpSpPr bwMode="auto">
          <a:xfrm>
            <a:off x="0" y="155575"/>
            <a:ext cx="180975" cy="760413"/>
            <a:chOff x="0" y="156333"/>
            <a:chExt cx="180631" cy="760353"/>
          </a:xfrm>
        </p:grpSpPr>
        <p:sp>
          <p:nvSpPr>
            <p:cNvPr id="9" name="Rectangle 8">
              <a:extLst>
                <a:ext uri="{FF2B5EF4-FFF2-40B4-BE49-F238E27FC236}">
                  <a16:creationId xmlns:a16="http://schemas.microsoft.com/office/drawing/2014/main" id="{833A1C7D-CCBF-A808-9328-D02EE9D070A7}"/>
                </a:ext>
              </a:extLst>
            </p:cNvPr>
            <p:cNvSpPr/>
            <p:nvPr userDrawn="1"/>
          </p:nvSpPr>
          <p:spPr>
            <a:xfrm>
              <a:off x="0" y="156333"/>
              <a:ext cx="180631" cy="760353"/>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anchor="ctr"/>
            <a:lstStyle/>
            <a:p>
              <a:pPr algn="ctr" eaLnBrk="1" fontAlgn="auto" hangingPunct="1">
                <a:spcBef>
                  <a:spcPts val="0"/>
                </a:spcBef>
                <a:spcAft>
                  <a:spcPts val="0"/>
                </a:spcAft>
                <a:defRPr/>
              </a:pPr>
              <a:endParaRPr lang="en-US" b="0" i="0" dirty="0">
                <a:latin typeface="Arial" panose="020B0604020202020204" pitchFamily="34" charset="0"/>
              </a:endParaRPr>
            </a:p>
          </p:txBody>
        </p:sp>
        <p:grpSp>
          <p:nvGrpSpPr>
            <p:cNvPr id="10" name="Group 6">
              <a:extLst>
                <a:ext uri="{FF2B5EF4-FFF2-40B4-BE49-F238E27FC236}">
                  <a16:creationId xmlns:a16="http://schemas.microsoft.com/office/drawing/2014/main" id="{ED8AD031-1F6B-E770-B3BB-F0DFA7B72EC4}"/>
                </a:ext>
              </a:extLst>
            </p:cNvPr>
            <p:cNvGrpSpPr>
              <a:grpSpLocks/>
            </p:cNvGrpSpPr>
            <p:nvPr userDrawn="1"/>
          </p:nvGrpSpPr>
          <p:grpSpPr bwMode="auto">
            <a:xfrm>
              <a:off x="0" y="525841"/>
              <a:ext cx="76200" cy="50006"/>
              <a:chOff x="0" y="497907"/>
              <a:chExt cx="76200" cy="50006"/>
            </a:xfrm>
          </p:grpSpPr>
          <p:cxnSp>
            <p:nvCxnSpPr>
              <p:cNvPr id="11" name="Straight Connector 10">
                <a:extLst>
                  <a:ext uri="{FF2B5EF4-FFF2-40B4-BE49-F238E27FC236}">
                    <a16:creationId xmlns:a16="http://schemas.microsoft.com/office/drawing/2014/main" id="{BE7DBD10-8420-865E-65AE-5B8071689D4C}"/>
                  </a:ext>
                </a:extLst>
              </p:cNvPr>
              <p:cNvCxnSpPr/>
              <p:nvPr userDrawn="1"/>
            </p:nvCxnSpPr>
            <p:spPr>
              <a:xfrm>
                <a:off x="0" y="498258"/>
                <a:ext cx="76055" cy="0"/>
              </a:xfrm>
              <a:prstGeom prst="line">
                <a:avLst/>
              </a:prstGeom>
              <a:ln w="28575" cap="rnd">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4BDD2DF6-8370-7852-B6FE-6D41D1C4B5BF}"/>
                  </a:ext>
                </a:extLst>
              </p:cNvPr>
              <p:cNvCxnSpPr/>
              <p:nvPr userDrawn="1"/>
            </p:nvCxnSpPr>
            <p:spPr>
              <a:xfrm>
                <a:off x="0" y="547466"/>
                <a:ext cx="76055" cy="0"/>
              </a:xfrm>
              <a:prstGeom prst="line">
                <a:avLst/>
              </a:prstGeom>
              <a:ln w="28575" cap="rnd">
                <a:solidFill>
                  <a:srgbClr val="FFFFFF"/>
                </a:solidFill>
              </a:ln>
            </p:spPr>
            <p:style>
              <a:lnRef idx="1">
                <a:schemeClr val="accent1"/>
              </a:lnRef>
              <a:fillRef idx="0">
                <a:schemeClr val="accent1"/>
              </a:fillRef>
              <a:effectRef idx="0">
                <a:schemeClr val="accent1"/>
              </a:effectRef>
              <a:fontRef idx="minor">
                <a:schemeClr val="tx1"/>
              </a:fontRef>
            </p:style>
          </p:cxnSp>
        </p:grpSp>
      </p:grpSp>
      <p:pic>
        <p:nvPicPr>
          <p:cNvPr id="13" name="Picture 9">
            <a:extLst>
              <a:ext uri="{FF2B5EF4-FFF2-40B4-BE49-F238E27FC236}">
                <a16:creationId xmlns:a16="http://schemas.microsoft.com/office/drawing/2014/main" id="{AB4F6917-04EC-F524-DF2F-F318E9E6B791}"/>
              </a:ext>
            </a:extLst>
          </p:cNvPr>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8642350" y="4781550"/>
            <a:ext cx="34925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199" y="156333"/>
            <a:ext cx="8229603" cy="739017"/>
          </a:xfrm>
        </p:spPr>
        <p:txBody>
          <a:bodyPr/>
          <a:lstStyle>
            <a:lvl1pPr>
              <a:defRPr/>
            </a:lvl1pPr>
          </a:lstStyle>
          <a:p>
            <a:r>
              <a:rPr lang="en-US"/>
              <a:t>Click to edit Master title style</a:t>
            </a:r>
            <a:endParaRPr lang="en-JM"/>
          </a:p>
        </p:txBody>
      </p:sp>
      <p:sp>
        <p:nvSpPr>
          <p:cNvPr id="3" name="Text Placeholder 2"/>
          <p:cNvSpPr>
            <a:spLocks noGrp="1"/>
          </p:cNvSpPr>
          <p:nvPr>
            <p:ph type="body" idx="1"/>
          </p:nvPr>
        </p:nvSpPr>
        <p:spPr>
          <a:xfrm>
            <a:off x="457200" y="971550"/>
            <a:ext cx="4040188" cy="479822"/>
          </a:xfrm>
        </p:spPr>
        <p:txBody>
          <a:bodyPr anchor="b">
            <a:normAutofit/>
          </a:bodyPr>
          <a:lstStyle>
            <a:lvl1pPr marL="0" indent="0">
              <a:buNone/>
              <a:defRPr sz="1200" b="0" i="0" cap="all" spc="0" baseline="0">
                <a:solidFill>
                  <a:schemeClr val="accent1"/>
                </a:solidFill>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1451370"/>
            <a:ext cx="4040188" cy="3275009"/>
          </a:xfrm>
        </p:spPr>
        <p:txBody>
          <a:bodyPr>
            <a:normAutofit/>
          </a:bodyPr>
          <a:lstStyle>
            <a:lvl1pPr>
              <a:defRPr sz="1800"/>
            </a:lvl1pPr>
            <a:lvl2pPr>
              <a:defRPr sz="1800"/>
            </a:lvl2pPr>
            <a:lvl3pPr>
              <a:defRPr sz="14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M"/>
          </a:p>
        </p:txBody>
      </p:sp>
      <p:sp>
        <p:nvSpPr>
          <p:cNvPr id="5" name="Text Placeholder 4"/>
          <p:cNvSpPr>
            <a:spLocks noGrp="1"/>
          </p:cNvSpPr>
          <p:nvPr>
            <p:ph type="body" sz="quarter" idx="3"/>
          </p:nvPr>
        </p:nvSpPr>
        <p:spPr>
          <a:xfrm>
            <a:off x="4645028" y="971550"/>
            <a:ext cx="4041775" cy="479822"/>
          </a:xfrm>
        </p:spPr>
        <p:txBody>
          <a:bodyPr rtlCol="0" anchor="b">
            <a:normAutofit/>
          </a:bodyPr>
          <a:lstStyle>
            <a:lvl1pPr>
              <a:defRPr lang="en-US" sz="1200" b="0" i="0" cap="all" spc="0" baseline="0" dirty="0" smtClean="0">
                <a:solidFill>
                  <a:schemeClr val="accent1"/>
                </a:solidFill>
                <a:latin typeface="Arial" panose="020B0604020202020204" pitchFamily="34" charset="0"/>
              </a:defRPr>
            </a:lvl1pPr>
          </a:lstStyle>
          <a:p>
            <a:pPr lvl="0"/>
            <a:r>
              <a:rPr lang="en-US" dirty="0"/>
              <a:t>Click to edit Master text styles</a:t>
            </a:r>
          </a:p>
        </p:txBody>
      </p:sp>
      <p:sp>
        <p:nvSpPr>
          <p:cNvPr id="6" name="Content Placeholder 5"/>
          <p:cNvSpPr>
            <a:spLocks noGrp="1"/>
          </p:cNvSpPr>
          <p:nvPr>
            <p:ph sz="quarter" idx="4"/>
          </p:nvPr>
        </p:nvSpPr>
        <p:spPr>
          <a:xfrm>
            <a:off x="4645028" y="1451371"/>
            <a:ext cx="4041775" cy="3275008"/>
          </a:xfrm>
        </p:spPr>
        <p:txBody>
          <a:bodyPr>
            <a:normAutofit/>
          </a:bodyPr>
          <a:lstStyle>
            <a:lvl1pPr>
              <a:defRPr sz="1800"/>
            </a:lvl1pPr>
            <a:lvl2pPr>
              <a:defRPr sz="1800"/>
            </a:lvl2pPr>
            <a:lvl3pPr>
              <a:defRPr sz="14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JM"/>
          </a:p>
        </p:txBody>
      </p:sp>
      <p:sp>
        <p:nvSpPr>
          <p:cNvPr id="19" name="Text Placeholder 7"/>
          <p:cNvSpPr>
            <a:spLocks noGrp="1"/>
          </p:cNvSpPr>
          <p:nvPr>
            <p:ph type="body" sz="quarter" idx="11"/>
          </p:nvPr>
        </p:nvSpPr>
        <p:spPr>
          <a:xfrm>
            <a:off x="845128" y="4781259"/>
            <a:ext cx="7728856" cy="280993"/>
          </a:xfrm>
        </p:spPr>
        <p:txBody>
          <a:bodyPr anchor="b">
            <a:normAutofit/>
          </a:bodyPr>
          <a:lstStyle>
            <a:lvl1pPr>
              <a:spcAft>
                <a:spcPts val="0"/>
              </a:spcAft>
              <a:buClr>
                <a:schemeClr val="accent5"/>
              </a:buClr>
              <a:defRPr sz="800">
                <a:solidFill>
                  <a:schemeClr val="bg1">
                    <a:lumMod val="50000"/>
                  </a:schemeClr>
                </a:solidFill>
              </a:defRPr>
            </a:lvl1pPr>
          </a:lstStyle>
          <a:p>
            <a:pPr lvl="0"/>
            <a:r>
              <a:rPr lang="en-US"/>
              <a:t>Click to edit Master text styles</a:t>
            </a:r>
          </a:p>
        </p:txBody>
      </p:sp>
    </p:spTree>
    <p:extLst>
      <p:ext uri="{BB962C8B-B14F-4D97-AF65-F5344CB8AC3E}">
        <p14:creationId xmlns:p14="http://schemas.microsoft.com/office/powerpoint/2010/main" val="38247726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 Column Layout">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BE772A65-B090-78CA-34F2-BDA0D57B4371}"/>
              </a:ext>
            </a:extLst>
          </p:cNvPr>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173038" y="4870450"/>
            <a:ext cx="573087" cy="11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4">
            <a:extLst>
              <a:ext uri="{FF2B5EF4-FFF2-40B4-BE49-F238E27FC236}">
                <a16:creationId xmlns:a16="http://schemas.microsoft.com/office/drawing/2014/main" id="{37897D6B-794F-AB84-8367-7D0A1FEEC4EE}"/>
              </a:ext>
            </a:extLst>
          </p:cNvPr>
          <p:cNvGrpSpPr>
            <a:grpSpLocks/>
          </p:cNvGrpSpPr>
          <p:nvPr userDrawn="1"/>
        </p:nvGrpSpPr>
        <p:grpSpPr bwMode="auto">
          <a:xfrm>
            <a:off x="0" y="155575"/>
            <a:ext cx="180975" cy="760413"/>
            <a:chOff x="0" y="156333"/>
            <a:chExt cx="180631" cy="760353"/>
          </a:xfrm>
        </p:grpSpPr>
        <p:sp>
          <p:nvSpPr>
            <p:cNvPr id="5" name="Rectangle 4">
              <a:extLst>
                <a:ext uri="{FF2B5EF4-FFF2-40B4-BE49-F238E27FC236}">
                  <a16:creationId xmlns:a16="http://schemas.microsoft.com/office/drawing/2014/main" id="{CA98E8BA-BD41-1B48-A553-C11CB5FEC872}"/>
                </a:ext>
              </a:extLst>
            </p:cNvPr>
            <p:cNvSpPr/>
            <p:nvPr userDrawn="1"/>
          </p:nvSpPr>
          <p:spPr>
            <a:xfrm>
              <a:off x="0" y="156333"/>
              <a:ext cx="180631" cy="760353"/>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anchor="ctr"/>
            <a:lstStyle/>
            <a:p>
              <a:pPr algn="ctr" eaLnBrk="1" fontAlgn="auto" hangingPunct="1">
                <a:spcBef>
                  <a:spcPts val="0"/>
                </a:spcBef>
                <a:spcAft>
                  <a:spcPts val="0"/>
                </a:spcAft>
                <a:defRPr/>
              </a:pPr>
              <a:endParaRPr lang="en-US" b="0" i="0" dirty="0">
                <a:latin typeface="Arial" panose="020B0604020202020204" pitchFamily="34" charset="0"/>
              </a:endParaRPr>
            </a:p>
          </p:txBody>
        </p:sp>
        <p:grpSp>
          <p:nvGrpSpPr>
            <p:cNvPr id="6" name="Group 6">
              <a:extLst>
                <a:ext uri="{FF2B5EF4-FFF2-40B4-BE49-F238E27FC236}">
                  <a16:creationId xmlns:a16="http://schemas.microsoft.com/office/drawing/2014/main" id="{2BD4DB05-8DA4-807C-CA66-149260793A06}"/>
                </a:ext>
              </a:extLst>
            </p:cNvPr>
            <p:cNvGrpSpPr>
              <a:grpSpLocks/>
            </p:cNvGrpSpPr>
            <p:nvPr userDrawn="1"/>
          </p:nvGrpSpPr>
          <p:grpSpPr bwMode="auto">
            <a:xfrm>
              <a:off x="0" y="525841"/>
              <a:ext cx="76200" cy="50006"/>
              <a:chOff x="0" y="497907"/>
              <a:chExt cx="76200" cy="50006"/>
            </a:xfrm>
          </p:grpSpPr>
          <p:cxnSp>
            <p:nvCxnSpPr>
              <p:cNvPr id="7" name="Straight Connector 6">
                <a:extLst>
                  <a:ext uri="{FF2B5EF4-FFF2-40B4-BE49-F238E27FC236}">
                    <a16:creationId xmlns:a16="http://schemas.microsoft.com/office/drawing/2014/main" id="{725FCA3E-7271-B247-22A0-7ABD27395FFE}"/>
                  </a:ext>
                </a:extLst>
              </p:cNvPr>
              <p:cNvCxnSpPr/>
              <p:nvPr userDrawn="1"/>
            </p:nvCxnSpPr>
            <p:spPr>
              <a:xfrm>
                <a:off x="0" y="498258"/>
                <a:ext cx="76055" cy="0"/>
              </a:xfrm>
              <a:prstGeom prst="line">
                <a:avLst/>
              </a:prstGeom>
              <a:ln w="28575" cap="rnd">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63891381-0950-9538-D99E-EA808AEEF146}"/>
                  </a:ext>
                </a:extLst>
              </p:cNvPr>
              <p:cNvCxnSpPr/>
              <p:nvPr userDrawn="1"/>
            </p:nvCxnSpPr>
            <p:spPr>
              <a:xfrm>
                <a:off x="0" y="547466"/>
                <a:ext cx="76055" cy="0"/>
              </a:xfrm>
              <a:prstGeom prst="line">
                <a:avLst/>
              </a:prstGeom>
              <a:ln w="28575" cap="rnd">
                <a:solidFill>
                  <a:srgbClr val="FFFFFF"/>
                </a:solidFill>
              </a:ln>
            </p:spPr>
            <p:style>
              <a:lnRef idx="1">
                <a:schemeClr val="accent1"/>
              </a:lnRef>
              <a:fillRef idx="0">
                <a:schemeClr val="accent1"/>
              </a:fillRef>
              <a:effectRef idx="0">
                <a:schemeClr val="accent1"/>
              </a:effectRef>
              <a:fontRef idx="minor">
                <a:schemeClr val="tx1"/>
              </a:fontRef>
            </p:style>
          </p:cxnSp>
        </p:grpSp>
      </p:grpSp>
      <p:pic>
        <p:nvPicPr>
          <p:cNvPr id="9" name="Picture 9">
            <a:extLst>
              <a:ext uri="{FF2B5EF4-FFF2-40B4-BE49-F238E27FC236}">
                <a16:creationId xmlns:a16="http://schemas.microsoft.com/office/drawing/2014/main" id="{B45EBBDF-7B8F-EC87-DE28-2DB41D90E080}"/>
              </a:ext>
            </a:extLst>
          </p:cNvPr>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8642350" y="4781550"/>
            <a:ext cx="34925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Content Placeholder 10"/>
          <p:cNvSpPr>
            <a:spLocks noGrp="1"/>
          </p:cNvSpPr>
          <p:nvPr>
            <p:ph sz="quarter" idx="13"/>
          </p:nvPr>
        </p:nvSpPr>
        <p:spPr>
          <a:xfrm>
            <a:off x="609599" y="1504950"/>
            <a:ext cx="3654357" cy="3233306"/>
          </a:xfrm>
        </p:spPr>
        <p:txBody>
          <a:bodyPr>
            <a:normAutofit/>
          </a:bodyPr>
          <a:lstStyle>
            <a:lvl1pPr>
              <a:buNone/>
              <a:defRPr sz="1100"/>
            </a:lvl1pPr>
            <a:lvl2pPr>
              <a:defRPr sz="1600"/>
            </a:lvl2pPr>
            <a:lvl3pPr>
              <a:defRPr sz="1600"/>
            </a:lvl3pPr>
            <a:lvl4pPr>
              <a:defRPr sz="1600"/>
            </a:lvl4pPr>
            <a:lvl5pPr>
              <a:defRPr sz="1600"/>
            </a:lvl5pPr>
          </a:lstStyle>
          <a:p>
            <a:pPr lvl="0"/>
            <a:endParaRPr lang="en-JM" dirty="0"/>
          </a:p>
        </p:txBody>
      </p:sp>
      <p:sp>
        <p:nvSpPr>
          <p:cNvPr id="12" name="Content Placeholder 10"/>
          <p:cNvSpPr>
            <a:spLocks noGrp="1"/>
          </p:cNvSpPr>
          <p:nvPr>
            <p:ph sz="quarter" idx="14"/>
          </p:nvPr>
        </p:nvSpPr>
        <p:spPr>
          <a:xfrm>
            <a:off x="4800600" y="1504950"/>
            <a:ext cx="3733800" cy="3233306"/>
          </a:xfrm>
        </p:spPr>
        <p:txBody>
          <a:bodyPr>
            <a:normAutofit/>
          </a:bodyPr>
          <a:lstStyle>
            <a:lvl1pPr>
              <a:buNone/>
              <a:defRPr sz="1100"/>
            </a:lvl1pPr>
            <a:lvl2pPr>
              <a:defRPr sz="1600"/>
            </a:lvl2pPr>
            <a:lvl3pPr>
              <a:defRPr sz="1600"/>
            </a:lvl3pPr>
            <a:lvl4pPr>
              <a:defRPr sz="1600"/>
            </a:lvl4pPr>
            <a:lvl5pPr>
              <a:defRPr sz="1600"/>
            </a:lvl5pPr>
          </a:lstStyle>
          <a:p>
            <a:pPr lvl="0"/>
            <a:endParaRPr lang="en-JM"/>
          </a:p>
        </p:txBody>
      </p:sp>
      <p:sp>
        <p:nvSpPr>
          <p:cNvPr id="19" name="Content Placeholder 38"/>
          <p:cNvSpPr>
            <a:spLocks noGrp="1"/>
          </p:cNvSpPr>
          <p:nvPr>
            <p:ph sz="quarter" idx="39"/>
          </p:nvPr>
        </p:nvSpPr>
        <p:spPr>
          <a:xfrm>
            <a:off x="609600" y="1047750"/>
            <a:ext cx="3654356" cy="285750"/>
          </a:xfrm>
          <a:solidFill>
            <a:schemeClr val="accent3"/>
          </a:solidFill>
          <a:ln>
            <a:noFill/>
          </a:ln>
        </p:spPr>
        <p:txBody>
          <a:bodyPr anchor="ctr">
            <a:noAutofit/>
          </a:bodyPr>
          <a:lstStyle>
            <a:lvl1pPr algn="l">
              <a:buNone/>
              <a:defRPr sz="1600" b="0" i="0">
                <a:solidFill>
                  <a:schemeClr val="bg1"/>
                </a:solidFill>
                <a:latin typeface="Arial" panose="020B0604020202020204" pitchFamily="34" charset="0"/>
              </a:defRPr>
            </a:lvl1pPr>
          </a:lstStyle>
          <a:p>
            <a:pPr lvl="0"/>
            <a:r>
              <a:rPr lang="en-US" dirty="0"/>
              <a:t>Click to edit Master text styles</a:t>
            </a:r>
          </a:p>
        </p:txBody>
      </p:sp>
      <p:sp>
        <p:nvSpPr>
          <p:cNvPr id="14" name="Content Placeholder 38"/>
          <p:cNvSpPr>
            <a:spLocks noGrp="1"/>
          </p:cNvSpPr>
          <p:nvPr>
            <p:ph sz="quarter" idx="40"/>
          </p:nvPr>
        </p:nvSpPr>
        <p:spPr>
          <a:xfrm>
            <a:off x="4800599" y="1047750"/>
            <a:ext cx="3733799" cy="285750"/>
          </a:xfrm>
          <a:solidFill>
            <a:schemeClr val="accent5"/>
          </a:solidFill>
          <a:ln>
            <a:noFill/>
          </a:ln>
        </p:spPr>
        <p:txBody>
          <a:bodyPr anchor="ctr">
            <a:noAutofit/>
          </a:bodyPr>
          <a:lstStyle>
            <a:lvl1pPr algn="l">
              <a:buNone/>
              <a:defRPr sz="1600" b="0" i="0">
                <a:solidFill>
                  <a:schemeClr val="bg1"/>
                </a:solidFill>
                <a:latin typeface="Arial" panose="020B0604020202020204" pitchFamily="34" charset="0"/>
              </a:defRPr>
            </a:lvl1pPr>
          </a:lstStyle>
          <a:p>
            <a:pPr lvl="0"/>
            <a:r>
              <a:rPr lang="en-US" dirty="0"/>
              <a:t>Click to edit Master text styles</a:t>
            </a:r>
          </a:p>
        </p:txBody>
      </p:sp>
      <p:sp>
        <p:nvSpPr>
          <p:cNvPr id="4" name="Title 3"/>
          <p:cNvSpPr>
            <a:spLocks noGrp="1"/>
          </p:cNvSpPr>
          <p:nvPr>
            <p:ph type="title"/>
          </p:nvPr>
        </p:nvSpPr>
        <p:spPr/>
        <p:txBody>
          <a:bodyPr/>
          <a:lstStyle>
            <a:lvl1pPr>
              <a:defRPr/>
            </a:lvl1pPr>
          </a:lstStyle>
          <a:p>
            <a:r>
              <a:rPr lang="en-US"/>
              <a:t>Click to edit Master title style</a:t>
            </a:r>
            <a:endParaRPr lang="en-US" dirty="0"/>
          </a:p>
        </p:txBody>
      </p:sp>
      <p:sp>
        <p:nvSpPr>
          <p:cNvPr id="23" name="Text Placeholder 7"/>
          <p:cNvSpPr>
            <a:spLocks noGrp="1"/>
          </p:cNvSpPr>
          <p:nvPr>
            <p:ph type="body" sz="quarter" idx="11"/>
          </p:nvPr>
        </p:nvSpPr>
        <p:spPr>
          <a:xfrm>
            <a:off x="845128" y="4781259"/>
            <a:ext cx="7728856" cy="280993"/>
          </a:xfrm>
        </p:spPr>
        <p:txBody>
          <a:bodyPr anchor="b">
            <a:normAutofit/>
          </a:bodyPr>
          <a:lstStyle>
            <a:lvl1pPr>
              <a:spcAft>
                <a:spcPts val="0"/>
              </a:spcAft>
              <a:buClr>
                <a:schemeClr val="accent5"/>
              </a:buClr>
              <a:defRPr sz="800">
                <a:solidFill>
                  <a:schemeClr val="bg1">
                    <a:lumMod val="50000"/>
                  </a:schemeClr>
                </a:solidFill>
              </a:defRPr>
            </a:lvl1pPr>
          </a:lstStyle>
          <a:p>
            <a:pPr lvl="0"/>
            <a:r>
              <a:rPr lang="en-US"/>
              <a:t>Click to edit Master text styles</a:t>
            </a:r>
          </a:p>
        </p:txBody>
      </p:sp>
    </p:spTree>
    <p:extLst>
      <p:ext uri="{BB962C8B-B14F-4D97-AF65-F5344CB8AC3E}">
        <p14:creationId xmlns:p14="http://schemas.microsoft.com/office/powerpoint/2010/main" val="2714251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3" name="Picture 3">
            <a:extLst>
              <a:ext uri="{FF2B5EF4-FFF2-40B4-BE49-F238E27FC236}">
                <a16:creationId xmlns:a16="http://schemas.microsoft.com/office/drawing/2014/main" id="{0362B6E2-E80A-3750-DAC7-F5D0DE8898D7}"/>
              </a:ext>
            </a:extLst>
          </p:cNvPr>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173038" y="4870450"/>
            <a:ext cx="573087" cy="11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Group 4">
            <a:extLst>
              <a:ext uri="{FF2B5EF4-FFF2-40B4-BE49-F238E27FC236}">
                <a16:creationId xmlns:a16="http://schemas.microsoft.com/office/drawing/2014/main" id="{00153E3B-B835-2896-1F07-D6A54EC2B551}"/>
              </a:ext>
            </a:extLst>
          </p:cNvPr>
          <p:cNvGrpSpPr>
            <a:grpSpLocks/>
          </p:cNvGrpSpPr>
          <p:nvPr userDrawn="1"/>
        </p:nvGrpSpPr>
        <p:grpSpPr bwMode="auto">
          <a:xfrm>
            <a:off x="0" y="155575"/>
            <a:ext cx="180975" cy="760413"/>
            <a:chOff x="0" y="156333"/>
            <a:chExt cx="180631" cy="760353"/>
          </a:xfrm>
        </p:grpSpPr>
        <p:sp>
          <p:nvSpPr>
            <p:cNvPr id="5" name="Rectangle 4">
              <a:extLst>
                <a:ext uri="{FF2B5EF4-FFF2-40B4-BE49-F238E27FC236}">
                  <a16:creationId xmlns:a16="http://schemas.microsoft.com/office/drawing/2014/main" id="{8F16D13F-77E0-E611-4390-3F7FFBCCECC6}"/>
                </a:ext>
              </a:extLst>
            </p:cNvPr>
            <p:cNvSpPr/>
            <p:nvPr userDrawn="1"/>
          </p:nvSpPr>
          <p:spPr>
            <a:xfrm>
              <a:off x="0" y="156333"/>
              <a:ext cx="180631" cy="760353"/>
            </a:xfrm>
            <a:prstGeom prst="rect">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anchor="ctr"/>
            <a:lstStyle/>
            <a:p>
              <a:pPr algn="ctr" eaLnBrk="1" fontAlgn="auto" hangingPunct="1">
                <a:spcBef>
                  <a:spcPts val="0"/>
                </a:spcBef>
                <a:spcAft>
                  <a:spcPts val="0"/>
                </a:spcAft>
                <a:defRPr/>
              </a:pPr>
              <a:endParaRPr lang="en-US" b="0" i="0" dirty="0">
                <a:latin typeface="Arial" panose="020B0604020202020204" pitchFamily="34" charset="0"/>
              </a:endParaRPr>
            </a:p>
          </p:txBody>
        </p:sp>
        <p:grpSp>
          <p:nvGrpSpPr>
            <p:cNvPr id="6" name="Group 6">
              <a:extLst>
                <a:ext uri="{FF2B5EF4-FFF2-40B4-BE49-F238E27FC236}">
                  <a16:creationId xmlns:a16="http://schemas.microsoft.com/office/drawing/2014/main" id="{C54418CE-43F2-07F3-7911-A9AB18B2C5D9}"/>
                </a:ext>
              </a:extLst>
            </p:cNvPr>
            <p:cNvGrpSpPr>
              <a:grpSpLocks/>
            </p:cNvGrpSpPr>
            <p:nvPr userDrawn="1"/>
          </p:nvGrpSpPr>
          <p:grpSpPr bwMode="auto">
            <a:xfrm>
              <a:off x="0" y="525841"/>
              <a:ext cx="76200" cy="50006"/>
              <a:chOff x="0" y="497907"/>
              <a:chExt cx="76200" cy="50006"/>
            </a:xfrm>
          </p:grpSpPr>
          <p:cxnSp>
            <p:nvCxnSpPr>
              <p:cNvPr id="7" name="Straight Connector 6">
                <a:extLst>
                  <a:ext uri="{FF2B5EF4-FFF2-40B4-BE49-F238E27FC236}">
                    <a16:creationId xmlns:a16="http://schemas.microsoft.com/office/drawing/2014/main" id="{9E3F0AB8-91C3-DD00-D880-09F8506AA55C}"/>
                  </a:ext>
                </a:extLst>
              </p:cNvPr>
              <p:cNvCxnSpPr/>
              <p:nvPr userDrawn="1"/>
            </p:nvCxnSpPr>
            <p:spPr>
              <a:xfrm>
                <a:off x="0" y="498258"/>
                <a:ext cx="76055" cy="0"/>
              </a:xfrm>
              <a:prstGeom prst="line">
                <a:avLst/>
              </a:prstGeom>
              <a:ln w="28575" cap="rnd">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6A43C0BC-DCDA-6CAD-57BA-34F8E7AA4286}"/>
                  </a:ext>
                </a:extLst>
              </p:cNvPr>
              <p:cNvCxnSpPr/>
              <p:nvPr userDrawn="1"/>
            </p:nvCxnSpPr>
            <p:spPr>
              <a:xfrm>
                <a:off x="0" y="547466"/>
                <a:ext cx="76055" cy="0"/>
              </a:xfrm>
              <a:prstGeom prst="line">
                <a:avLst/>
              </a:prstGeom>
              <a:ln w="28575" cap="rnd">
                <a:solidFill>
                  <a:srgbClr val="FFFFFF"/>
                </a:solidFill>
              </a:ln>
            </p:spPr>
            <p:style>
              <a:lnRef idx="1">
                <a:schemeClr val="accent1"/>
              </a:lnRef>
              <a:fillRef idx="0">
                <a:schemeClr val="accent1"/>
              </a:fillRef>
              <a:effectRef idx="0">
                <a:schemeClr val="accent1"/>
              </a:effectRef>
              <a:fontRef idx="minor">
                <a:schemeClr val="tx1"/>
              </a:fontRef>
            </p:style>
          </p:cxnSp>
        </p:grpSp>
      </p:grpSp>
      <p:pic>
        <p:nvPicPr>
          <p:cNvPr id="9" name="Picture 9">
            <a:extLst>
              <a:ext uri="{FF2B5EF4-FFF2-40B4-BE49-F238E27FC236}">
                <a16:creationId xmlns:a16="http://schemas.microsoft.com/office/drawing/2014/main" id="{97D6FA1F-A02A-AAF3-C26F-22B8C4ACEB80}"/>
              </a:ext>
            </a:extLst>
          </p:cNvPr>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8642350" y="4781550"/>
            <a:ext cx="349250" cy="29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endParaRPr lang="en-JM" dirty="0"/>
          </a:p>
        </p:txBody>
      </p:sp>
      <p:sp>
        <p:nvSpPr>
          <p:cNvPr id="16" name="Text Placeholder 7"/>
          <p:cNvSpPr>
            <a:spLocks noGrp="1"/>
          </p:cNvSpPr>
          <p:nvPr>
            <p:ph type="body" sz="quarter" idx="11"/>
          </p:nvPr>
        </p:nvSpPr>
        <p:spPr>
          <a:xfrm>
            <a:off x="845128" y="4781259"/>
            <a:ext cx="7728856" cy="280993"/>
          </a:xfrm>
        </p:spPr>
        <p:txBody>
          <a:bodyPr anchor="b">
            <a:normAutofit/>
          </a:bodyPr>
          <a:lstStyle>
            <a:lvl1pPr>
              <a:spcAft>
                <a:spcPts val="0"/>
              </a:spcAft>
              <a:buClr>
                <a:schemeClr val="accent5"/>
              </a:buClr>
              <a:defRPr sz="800">
                <a:solidFill>
                  <a:schemeClr val="bg1">
                    <a:lumMod val="50000"/>
                  </a:schemeClr>
                </a:solidFill>
              </a:defRPr>
            </a:lvl1pPr>
          </a:lstStyle>
          <a:p>
            <a:pPr lvl="0"/>
            <a:r>
              <a:rPr lang="en-US"/>
              <a:t>Click to edit Master text styles</a:t>
            </a:r>
          </a:p>
        </p:txBody>
      </p:sp>
    </p:spTree>
    <p:extLst>
      <p:ext uri="{BB962C8B-B14F-4D97-AF65-F5344CB8AC3E}">
        <p14:creationId xmlns:p14="http://schemas.microsoft.com/office/powerpoint/2010/main" val="22711341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D7B1A311-0939-612F-B346-63E860ABC1FE}"/>
              </a:ext>
            </a:extLst>
          </p:cNvPr>
          <p:cNvSpPr>
            <a:spLocks noGrp="1" noChangeArrowheads="1"/>
          </p:cNvSpPr>
          <p:nvPr>
            <p:ph type="title"/>
          </p:nvPr>
        </p:nvSpPr>
        <p:spPr bwMode="auto">
          <a:xfrm>
            <a:off x="457200" y="155575"/>
            <a:ext cx="8116888"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JM" altLang="en-US"/>
          </a:p>
        </p:txBody>
      </p:sp>
      <p:sp>
        <p:nvSpPr>
          <p:cNvPr id="1027" name="Text Placeholder 2">
            <a:extLst>
              <a:ext uri="{FF2B5EF4-FFF2-40B4-BE49-F238E27FC236}">
                <a16:creationId xmlns:a16="http://schemas.microsoft.com/office/drawing/2014/main" id="{6216652A-C2A5-CB26-2750-168BC62BA8C3}"/>
              </a:ext>
            </a:extLst>
          </p:cNvPr>
          <p:cNvSpPr>
            <a:spLocks noGrp="1" noChangeArrowheads="1"/>
          </p:cNvSpPr>
          <p:nvPr>
            <p:ph type="body" idx="1"/>
          </p:nvPr>
        </p:nvSpPr>
        <p:spPr bwMode="auto">
          <a:xfrm>
            <a:off x="457200" y="1028700"/>
            <a:ext cx="8116888" cy="339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endParaRPr lang="en-JM" altLang="en-US" dirty="0"/>
          </a:p>
        </p:txBody>
      </p:sp>
    </p:spTree>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92" r:id="rId9"/>
    <p:sldLayoutId id="2147483793" r:id="rId10"/>
    <p:sldLayoutId id="2147483794" r:id="rId11"/>
    <p:sldLayoutId id="2147483808" r:id="rId12"/>
    <p:sldLayoutId id="2147483809" r:id="rId13"/>
    <p:sldLayoutId id="2147483812" r:id="rId14"/>
  </p:sldLayoutIdLst>
  <p:hf sldNum="0" hdr="0" ftr="0" dt="0"/>
  <p:txStyles>
    <p:titleStyle>
      <a:lvl1pPr algn="l" rtl="0" fontAlgn="base">
        <a:spcBef>
          <a:spcPct val="0"/>
        </a:spcBef>
        <a:spcAft>
          <a:spcPct val="0"/>
        </a:spcAft>
        <a:defRPr sz="2400" kern="1200">
          <a:solidFill>
            <a:srgbClr val="262626"/>
          </a:solidFill>
          <a:latin typeface="+mj-lt"/>
          <a:ea typeface="+mj-ea"/>
          <a:cs typeface="+mj-cs"/>
        </a:defRPr>
      </a:lvl1pPr>
      <a:lvl2pPr algn="l" rtl="0" fontAlgn="base">
        <a:spcBef>
          <a:spcPct val="0"/>
        </a:spcBef>
        <a:spcAft>
          <a:spcPct val="0"/>
        </a:spcAft>
        <a:defRPr sz="2400">
          <a:solidFill>
            <a:srgbClr val="262626"/>
          </a:solidFill>
          <a:latin typeface="Arial Black" panose="020B0604020202020204" pitchFamily="34" charset="0"/>
        </a:defRPr>
      </a:lvl2pPr>
      <a:lvl3pPr algn="l" rtl="0" fontAlgn="base">
        <a:spcBef>
          <a:spcPct val="0"/>
        </a:spcBef>
        <a:spcAft>
          <a:spcPct val="0"/>
        </a:spcAft>
        <a:defRPr sz="2400">
          <a:solidFill>
            <a:srgbClr val="262626"/>
          </a:solidFill>
          <a:latin typeface="Arial Black" panose="020B0604020202020204" pitchFamily="34" charset="0"/>
        </a:defRPr>
      </a:lvl3pPr>
      <a:lvl4pPr algn="l" rtl="0" fontAlgn="base">
        <a:spcBef>
          <a:spcPct val="0"/>
        </a:spcBef>
        <a:spcAft>
          <a:spcPct val="0"/>
        </a:spcAft>
        <a:defRPr sz="2400">
          <a:solidFill>
            <a:srgbClr val="262626"/>
          </a:solidFill>
          <a:latin typeface="Arial Black" panose="020B0604020202020204" pitchFamily="34" charset="0"/>
        </a:defRPr>
      </a:lvl4pPr>
      <a:lvl5pPr algn="l" rtl="0" fontAlgn="base">
        <a:spcBef>
          <a:spcPct val="0"/>
        </a:spcBef>
        <a:spcAft>
          <a:spcPct val="0"/>
        </a:spcAft>
        <a:defRPr sz="2400">
          <a:solidFill>
            <a:srgbClr val="262626"/>
          </a:solidFill>
          <a:latin typeface="Arial Black" panose="020B0604020202020204" pitchFamily="34" charset="0"/>
        </a:defRPr>
      </a:lvl5pPr>
      <a:lvl6pPr marL="457200" algn="l" rtl="0" fontAlgn="base">
        <a:spcBef>
          <a:spcPct val="0"/>
        </a:spcBef>
        <a:spcAft>
          <a:spcPct val="0"/>
        </a:spcAft>
        <a:defRPr sz="2400">
          <a:solidFill>
            <a:srgbClr val="262626"/>
          </a:solidFill>
          <a:latin typeface="Arial Black" panose="020B0604020202020204" pitchFamily="34" charset="0"/>
        </a:defRPr>
      </a:lvl6pPr>
      <a:lvl7pPr marL="914400" algn="l" rtl="0" fontAlgn="base">
        <a:spcBef>
          <a:spcPct val="0"/>
        </a:spcBef>
        <a:spcAft>
          <a:spcPct val="0"/>
        </a:spcAft>
        <a:defRPr sz="2400">
          <a:solidFill>
            <a:srgbClr val="262626"/>
          </a:solidFill>
          <a:latin typeface="Arial Black" panose="020B0604020202020204" pitchFamily="34" charset="0"/>
        </a:defRPr>
      </a:lvl7pPr>
      <a:lvl8pPr marL="1371600" algn="l" rtl="0" fontAlgn="base">
        <a:spcBef>
          <a:spcPct val="0"/>
        </a:spcBef>
        <a:spcAft>
          <a:spcPct val="0"/>
        </a:spcAft>
        <a:defRPr sz="2400">
          <a:solidFill>
            <a:srgbClr val="262626"/>
          </a:solidFill>
          <a:latin typeface="Arial Black" panose="020B0604020202020204" pitchFamily="34" charset="0"/>
        </a:defRPr>
      </a:lvl8pPr>
      <a:lvl9pPr marL="1828800" algn="l" rtl="0" fontAlgn="base">
        <a:spcBef>
          <a:spcPct val="0"/>
        </a:spcBef>
        <a:spcAft>
          <a:spcPct val="0"/>
        </a:spcAft>
        <a:defRPr sz="2400">
          <a:solidFill>
            <a:srgbClr val="262626"/>
          </a:solidFill>
          <a:latin typeface="Arial Black" panose="020B0604020202020204" pitchFamily="34" charset="0"/>
        </a:defRPr>
      </a:lvl9pPr>
    </p:titleStyle>
    <p:bodyStyle>
      <a:lvl1pPr marL="228600" indent="-228600" algn="l" rtl="0" fontAlgn="base">
        <a:spcBef>
          <a:spcPct val="0"/>
        </a:spcBef>
        <a:spcAft>
          <a:spcPts val="600"/>
        </a:spcAft>
        <a:buFont typeface="Arial" panose="020B0604020202020204" pitchFamily="34" charset="0"/>
        <a:buChar char="•"/>
        <a:defRPr sz="2000" b="0" i="0" kern="1200">
          <a:solidFill>
            <a:srgbClr val="262626"/>
          </a:solidFill>
          <a:latin typeface="Arial" panose="020B0604020202020204" pitchFamily="34" charset="0"/>
          <a:ea typeface="Fira Sans" panose="020B0503050000020004" pitchFamily="34" charset="0"/>
          <a:cs typeface="Open Sans" panose="020B0606030504020204" pitchFamily="34" charset="0"/>
        </a:defRPr>
      </a:lvl1pPr>
      <a:lvl2pPr marL="571500" indent="-227013" algn="l" rtl="0" fontAlgn="base">
        <a:spcBef>
          <a:spcPct val="0"/>
        </a:spcBef>
        <a:spcAft>
          <a:spcPts val="600"/>
        </a:spcAft>
        <a:buFont typeface="Arial" panose="020B0604020202020204" pitchFamily="34" charset="0"/>
        <a:buChar char="–"/>
        <a:defRPr sz="2000" b="0" i="0" kern="1200">
          <a:solidFill>
            <a:srgbClr val="262626"/>
          </a:solidFill>
          <a:latin typeface="Arial" panose="020B0604020202020204" pitchFamily="34" charset="0"/>
          <a:ea typeface="Fira Sans" panose="020B0503050000020004" pitchFamily="34" charset="0"/>
          <a:cs typeface="Open Sans" panose="020B0606030504020204" pitchFamily="34" charset="0"/>
        </a:defRPr>
      </a:lvl2pPr>
      <a:lvl3pPr marL="914400" indent="-173038" algn="l" rtl="0" fontAlgn="base">
        <a:spcBef>
          <a:spcPct val="0"/>
        </a:spcBef>
        <a:spcAft>
          <a:spcPts val="600"/>
        </a:spcAft>
        <a:buFont typeface="Arial" panose="020B0604020202020204" pitchFamily="34" charset="0"/>
        <a:buChar char="•"/>
        <a:defRPr sz="1600" b="0" i="0" kern="1200">
          <a:solidFill>
            <a:srgbClr val="262626"/>
          </a:solidFill>
          <a:latin typeface="Arial" panose="020B0604020202020204" pitchFamily="34" charset="0"/>
          <a:ea typeface="Fira Sans" panose="020B0503050000020004" pitchFamily="34" charset="0"/>
          <a:cs typeface="Open Sans" panose="020B0606030504020204" pitchFamily="34" charset="0"/>
        </a:defRPr>
      </a:lvl3pPr>
      <a:lvl4pPr marL="1371600" indent="-228600" algn="l" rtl="0" fontAlgn="base">
        <a:spcBef>
          <a:spcPct val="0"/>
        </a:spcBef>
        <a:spcAft>
          <a:spcPts val="600"/>
        </a:spcAft>
        <a:buFont typeface="Arial" panose="020B0604020202020204" pitchFamily="34" charset="0"/>
        <a:buChar char="–"/>
        <a:defRPr sz="1600" b="0" i="0" kern="1200">
          <a:solidFill>
            <a:srgbClr val="262626"/>
          </a:solidFill>
          <a:latin typeface="Arial" panose="020B0604020202020204" pitchFamily="34" charset="0"/>
          <a:ea typeface="Fira Sans" panose="020B0503050000020004" pitchFamily="34" charset="0"/>
          <a:cs typeface="Open Sans" panose="020B0606030504020204" pitchFamily="34" charset="0"/>
        </a:defRPr>
      </a:lvl4pPr>
      <a:lvl5pPr marL="1828800" indent="-228600" algn="l" rtl="0" fontAlgn="base">
        <a:spcBef>
          <a:spcPct val="0"/>
        </a:spcBef>
        <a:spcAft>
          <a:spcPts val="600"/>
        </a:spcAft>
        <a:buFont typeface="Arial" panose="020B0604020202020204" pitchFamily="34" charset="0"/>
        <a:buChar char="»"/>
        <a:defRPr sz="1600" b="0" i="0" kern="1200">
          <a:solidFill>
            <a:srgbClr val="262626"/>
          </a:solidFill>
          <a:latin typeface="Arial" panose="020B0604020202020204" pitchFamily="34" charset="0"/>
          <a:ea typeface="Fira Sans" panose="020B0503050000020004" pitchFamily="34" charset="0"/>
          <a:cs typeface="Open Sans" panose="020B0606030504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benzoinfo.com/a-brief-history-of-benzodiazepines/" TargetMode="External"/><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hyperlink" Target="https://www.deadiversion.usdoj.gov/drug_chem_info/benzo.pdf"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www.benzoinfo.com/a-brief-history-of-benzodiazepines/" TargetMode="External"/><Relationship Id="rId2" Type="http://schemas.openxmlformats.org/officeDocument/2006/relationships/notesSlide" Target="../notesSlides/notesSlide8.xml"/><Relationship Id="rId1" Type="http://schemas.openxmlformats.org/officeDocument/2006/relationships/slideLayout" Target="../slideLayouts/slideLayout5.xml"/><Relationship Id="rId5" Type="http://schemas.openxmlformats.org/officeDocument/2006/relationships/image" Target="../media/image13.jpeg"/><Relationship Id="rId4" Type="http://schemas.openxmlformats.org/officeDocument/2006/relationships/hyperlink" Target="https://www.govinfo.gov/app/details/CHRG-93shrg21945O"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hyperlink" Target="https://www.ncbi.nlm.nih.gov/books/NBK470159/" TargetMode="External"/><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hyperlink" Target="https://www.ncbi.nlm.nih.gov/books/NBK470159/" TargetMode="External"/><Relationship Id="rId2" Type="http://schemas.openxmlformats.org/officeDocument/2006/relationships/notesSlide" Target="../notesSlides/notesSlide11.xml"/><Relationship Id="rId1" Type="http://schemas.openxmlformats.org/officeDocument/2006/relationships/slideLayout" Target="../slideLayouts/slideLayout5.xml"/><Relationship Id="rId5" Type="http://schemas.openxmlformats.org/officeDocument/2006/relationships/image" Target="../media/image16.jpeg"/><Relationship Id="rId4" Type="http://schemas.openxmlformats.org/officeDocument/2006/relationships/hyperlink" Target="https://www.ncbi.nlm.nih.gov/books/NBK519543/"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hyperlink" Target="https://effectivehealthcare.ahrq.gov/get-involved/nominated-topics/safe-use-prescription"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hyperlink" Target="https://www.accessdata.fda.gov/drugsatfda_docs/label/2011/018276s045lbl.pdf"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hyperlink" Target="https://www.accessdata.fda.gov/drugsatfda_docs/label/2021/017794s048lbl.pdf" TargetMode="External"/><Relationship Id="rId5" Type="http://schemas.openxmlformats.org/officeDocument/2006/relationships/hyperlink" Target="https://www.accessdata.fda.gov/drugsatfda_docs/label/2016/018276s052lbl.pdf" TargetMode="External"/><Relationship Id="rId4" Type="http://schemas.openxmlformats.org/officeDocument/2006/relationships/hyperlink" Target="https://www.health.ny.gov/professionals/protocols_and_guidelines/docs/inappropriate_med_for_older_people.pdf"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6.xml"/><Relationship Id="rId1" Type="http://schemas.openxmlformats.org/officeDocument/2006/relationships/slideLayout" Target="../slideLayouts/slideLayout5.xml"/><Relationship Id="rId5" Type="http://schemas.openxmlformats.org/officeDocument/2006/relationships/hyperlink" Target="https://health.ri.gov/publications/guides/ConsiderationsForCliniciansWhenCo-PrescribingBenzodiazepinesAndOpioids.pdf" TargetMode="External"/><Relationship Id="rId4" Type="http://schemas.openxmlformats.org/officeDocument/2006/relationships/hyperlink" Target="https://nida.nih.gov/research-topics/opioids/benzodiazepines-opioids"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7.xml"/><Relationship Id="rId1" Type="http://schemas.openxmlformats.org/officeDocument/2006/relationships/slideLayout" Target="../slideLayouts/slideLayout5.xml"/><Relationship Id="rId5" Type="http://schemas.openxmlformats.org/officeDocument/2006/relationships/hyperlink" Target="https://www.accessdata.fda.gov/drugsatfda_docs/label/2021/017794s048lbl.pdf" TargetMode="External"/><Relationship Id="rId4" Type="http://schemas.openxmlformats.org/officeDocument/2006/relationships/hyperlink" Target="https://adf.org.au/drug-facts/benzodiazepines/"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hyperlink" Target="https://health.gov/healthypeople/objectives-and-data/data-sources-and-methods/data-sources/healthcare-effectiveness-data-and-information-set-hedis" TargetMode="External"/><Relationship Id="rId2" Type="http://schemas.openxmlformats.org/officeDocument/2006/relationships/notesSlide" Target="../notesSlides/notesSlide21.xml"/><Relationship Id="rId1" Type="http://schemas.openxmlformats.org/officeDocument/2006/relationships/slideLayout" Target="../slideLayouts/slideLayout5.xml"/><Relationship Id="rId6" Type="http://schemas.openxmlformats.org/officeDocument/2006/relationships/image" Target="../media/image26.png"/><Relationship Id="rId5" Type="http://schemas.openxmlformats.org/officeDocument/2006/relationships/hyperlink" Target="https://grants.nih.gov/grants/guide/rfa-files/RFA-FD-22-027.html" TargetMode="External"/><Relationship Id="rId4" Type="http://schemas.openxmlformats.org/officeDocument/2006/relationships/hyperlink" Target="https://www.fda.gov/news-events/press-announcements/fda-requiring-labeling-changes-benzodiazepines"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s://www.sos.state.co.us/CCR/eDocketDetails.do?trackingNum=2022-00660" TargetMode="External"/><Relationship Id="rId1" Type="http://schemas.openxmlformats.org/officeDocument/2006/relationships/slideLayout" Target="../slideLayouts/slideLayout5.xml"/><Relationship Id="rId5" Type="http://schemas.openxmlformats.org/officeDocument/2006/relationships/image" Target="../media/image29.jpeg"/><Relationship Id="rId4" Type="http://schemas.openxmlformats.org/officeDocument/2006/relationships/image" Target="../media/image28.png"/></Relationships>
</file>

<file path=ppt/slides/_rels/slide2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hyperlink" Target="https://malegislature.gov/Bills/192/H2117.Html" TargetMode="External"/><Relationship Id="rId2" Type="http://schemas.openxmlformats.org/officeDocument/2006/relationships/notesSlide" Target="../notesSlides/notesSlide22.xml"/><Relationship Id="rId1" Type="http://schemas.openxmlformats.org/officeDocument/2006/relationships/slideLayout" Target="../slideLayouts/slideLayout3.xml"/><Relationship Id="rId5" Type="http://schemas.openxmlformats.org/officeDocument/2006/relationships/hyperlink" Target="https://pub.njleg.gov/bills/2022/A1000/628_I1.PDF" TargetMode="External"/><Relationship Id="rId4" Type="http://schemas.openxmlformats.org/officeDocument/2006/relationships/hyperlink" Target="https://alabamaretail.org/news/stop-xanax-rescheduling/" TargetMode="External"/></Relationships>
</file>

<file path=ppt/slides/_rels/slide29.xml.rels><?xml version="1.0" encoding="UTF-8" standalone="yes"?>
<Relationships xmlns="http://schemas.openxmlformats.org/package/2006/relationships"><Relationship Id="rId3" Type="http://schemas.openxmlformats.org/officeDocument/2006/relationships/hyperlink" Target="https://clincalc.com/" TargetMode="External"/><Relationship Id="rId2" Type="http://schemas.openxmlformats.org/officeDocument/2006/relationships/hyperlink" Target="https://www.benzo.org.uk/bzequiv.htm" TargetMode="Externa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openxmlformats.org/officeDocument/2006/relationships/hyperlink" Target="https://pharmaceutical-journal.com/article/opinion/we-designed-a-new-way-of-tapering-antidepressants-but-why-wont-the-health-authorities-recognise-its-value" TargetMode="External"/><Relationship Id="rId5" Type="http://schemas.openxmlformats.org/officeDocument/2006/relationships/hyperlink" Target="https://cbhphilly.org/wp-content/uploads/2019/02/Helping-Patients-Taper-from-Benzodiazepines-FINAL.pdf" TargetMode="External"/><Relationship Id="rId4" Type="http://schemas.openxmlformats.org/officeDocument/2006/relationships/hyperlink" Target="https://www.benzoinfo.com/benzodiazepine-tapering-strategies/"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8" Type="http://schemas.openxmlformats.org/officeDocument/2006/relationships/hyperlink" Target="https://doi.org/10.1093/med/9780197517277.001.0001" TargetMode="External"/><Relationship Id="rId3" Type="http://schemas.openxmlformats.org/officeDocument/2006/relationships/hyperlink" Target="http://www.jstor.org/stable/26654302" TargetMode="External"/><Relationship Id="rId7" Type="http://schemas.openxmlformats.org/officeDocument/2006/relationships/hyperlink" Target="https://www.deadiversion.usdoj.gov/drug_chem_info/benzo.pdf" TargetMode="External"/><Relationship Id="rId2" Type="http://schemas.openxmlformats.org/officeDocument/2006/relationships/hyperlink" Target="https://doi.org/10.1038/aps.2014.50" TargetMode="External"/><Relationship Id="rId1" Type="http://schemas.openxmlformats.org/officeDocument/2006/relationships/slideLayout" Target="../slideLayouts/slideLayout4.xml"/><Relationship Id="rId6" Type="http://schemas.openxmlformats.org/officeDocument/2006/relationships/hyperlink" Target="https://www.benzoinfo.com/a-brief-history-of-benzodiazepines/" TargetMode="External"/><Relationship Id="rId5" Type="http://schemas.openxmlformats.org/officeDocument/2006/relationships/hyperlink" Target="https://archive.nytimes.com/www.nytimes.com/books/98/11/22/specials/monroe-obit1.html" TargetMode="External"/><Relationship Id="rId10" Type="http://schemas.openxmlformats.org/officeDocument/2006/relationships/hyperlink" Target="https://doi.org/10.4088/JCP.10r06218blu" TargetMode="External"/><Relationship Id="rId4" Type="http://schemas.openxmlformats.org/officeDocument/2006/relationships/hyperlink" Target="https://doi.org/10.4140/TCP.n.2013.538" TargetMode="External"/><Relationship Id="rId9" Type="http://schemas.openxmlformats.org/officeDocument/2006/relationships/hyperlink" Target="https://www.govinfo.gov/app/details/CHRG-93shrg21945O" TargetMode="External"/></Relationships>
</file>

<file path=ppt/slides/_rels/slide46.xml.rels><?xml version="1.0" encoding="UTF-8" standalone="yes"?>
<Relationships xmlns="http://schemas.openxmlformats.org/package/2006/relationships"><Relationship Id="rId8" Type="http://schemas.openxmlformats.org/officeDocument/2006/relationships/hyperlink" Target="https://doi.org/10.1002/14651858.CD001950" TargetMode="External"/><Relationship Id="rId13" Type="http://schemas.openxmlformats.org/officeDocument/2006/relationships/hyperlink" Target="https://www.accessdata.fda.gov/drugsatfda_docs/label/2016/018276s052lbl.pdf" TargetMode="External"/><Relationship Id="rId3" Type="http://schemas.openxmlformats.org/officeDocument/2006/relationships/hyperlink" Target="https://doi.org/10.7326/0003-4819-146-5-200703060-00004" TargetMode="External"/><Relationship Id="rId7" Type="http://schemas.openxmlformats.org/officeDocument/2006/relationships/hyperlink" Target="https://www.ncbi.nlm.nih.gov/books/NBK519543/" TargetMode="External"/><Relationship Id="rId12" Type="http://schemas.openxmlformats.org/officeDocument/2006/relationships/hyperlink" Target="https://www.health.ny.gov/professionals/protocols_and_guidelines/docs/inappropriate_med_for_older_people.pdf" TargetMode="External"/><Relationship Id="rId2" Type="http://schemas.openxmlformats.org/officeDocument/2006/relationships/hyperlink" Target="https://doi.org/10.1016/s0003-4509(07)90041-3" TargetMode="External"/><Relationship Id="rId16" Type="http://schemas.openxmlformats.org/officeDocument/2006/relationships/hyperlink" Target="https://health.ri.gov/publications/guides/ConsiderationsForCliniciansWhenCo-PrescribingBenzodiazepinesAndOpioids.pdf" TargetMode="External"/><Relationship Id="rId1" Type="http://schemas.openxmlformats.org/officeDocument/2006/relationships/slideLayout" Target="../slideLayouts/slideLayout4.xml"/><Relationship Id="rId6" Type="http://schemas.openxmlformats.org/officeDocument/2006/relationships/hyperlink" Target="https://doi.org/10.3390/neurolint13040059" TargetMode="External"/><Relationship Id="rId11" Type="http://schemas.openxmlformats.org/officeDocument/2006/relationships/hyperlink" Target="http://dx.doi.org/10.3390/neurolint13040059" TargetMode="External"/><Relationship Id="rId5" Type="http://schemas.openxmlformats.org/officeDocument/2006/relationships/hyperlink" Target="https://www.ncbi.nlm.nih.gov/books/NBK470159/" TargetMode="External"/><Relationship Id="rId15" Type="http://schemas.openxmlformats.org/officeDocument/2006/relationships/hyperlink" Target="https://doi.org/10.1002/da.22643" TargetMode="External"/><Relationship Id="rId10" Type="http://schemas.openxmlformats.org/officeDocument/2006/relationships/hyperlink" Target="https://www.accessdata.fda.gov/drugsatfda_docs/label/2011/018276s045lbl.pdf" TargetMode="External"/><Relationship Id="rId4" Type="http://schemas.openxmlformats.org/officeDocument/2006/relationships/hyperlink" Target="https://doi.org/10.31887/DCNS.2015.17.3/bbandelow" TargetMode="External"/><Relationship Id="rId9" Type="http://schemas.openxmlformats.org/officeDocument/2006/relationships/hyperlink" Target="https://effectivehealthcare.ahrq.gov/get-involved/nominated-topics/safe-use-prescription" TargetMode="External"/><Relationship Id="rId14" Type="http://schemas.openxmlformats.org/officeDocument/2006/relationships/hyperlink" Target="https://www.accessdata.fda.gov/drugsatfda_docs/label/2021/017794s048lbl.pdf" TargetMode="External"/></Relationships>
</file>

<file path=ppt/slides/_rels/slide47.xml.rels><?xml version="1.0" encoding="UTF-8" standalone="yes"?>
<Relationships xmlns="http://schemas.openxmlformats.org/package/2006/relationships"><Relationship Id="rId8" Type="http://schemas.openxmlformats.org/officeDocument/2006/relationships/hyperlink" Target="https://doi.org/10.1016/j.addbeh.2020.106608" TargetMode="External"/><Relationship Id="rId13" Type="http://schemas.openxmlformats.org/officeDocument/2006/relationships/hyperlink" Target="https://www.fda.gov/news-events/press-announcements/fda-requiring-labeling-changes-benzodiazepines" TargetMode="External"/><Relationship Id="rId3" Type="http://schemas.openxmlformats.org/officeDocument/2006/relationships/hyperlink" Target="https://doi.org/10.1097/ADM.0000000000000291" TargetMode="External"/><Relationship Id="rId7" Type="http://schemas.openxmlformats.org/officeDocument/2006/relationships/hyperlink" Target="https://www.accessdata.fda.gov/drugsatfda_docs/label/2021/017794s048lbl.pdf" TargetMode="External"/><Relationship Id="rId12" Type="http://schemas.openxmlformats.org/officeDocument/2006/relationships/hyperlink" Target="https://health.gov/healthypeople/objectives-and-data/data-sources-and-methods/data-sources/healthcare-effectiveness-data-and-information-set-hedis" TargetMode="External"/><Relationship Id="rId2" Type="http://schemas.openxmlformats.org/officeDocument/2006/relationships/hyperlink" Target="https://doi.org/10.1016/j.jsat.2019.10.001" TargetMode="External"/><Relationship Id="rId1" Type="http://schemas.openxmlformats.org/officeDocument/2006/relationships/slideLayout" Target="../slideLayouts/slideLayout4.xml"/><Relationship Id="rId6" Type="http://schemas.openxmlformats.org/officeDocument/2006/relationships/hyperlink" Target="https://adf.org.au/drug-facts/benzodiazepines/" TargetMode="External"/><Relationship Id="rId11" Type="http://schemas.openxmlformats.org/officeDocument/2006/relationships/hyperlink" Target="https://doi.org/10.1016/S0001-4575(03)00084-8" TargetMode="External"/><Relationship Id="rId5" Type="http://schemas.openxmlformats.org/officeDocument/2006/relationships/hyperlink" Target="https://doi.org/10.1136/bmj.j760" TargetMode="External"/><Relationship Id="rId10" Type="http://schemas.openxmlformats.org/officeDocument/2006/relationships/hyperlink" Target="https://doi.org/10.4088/PCC.13r01596" TargetMode="External"/><Relationship Id="rId4" Type="http://schemas.openxmlformats.org/officeDocument/2006/relationships/hyperlink" Target="https://nida.nih.gov/research-topics/opioids/benzodiazepines-opioids" TargetMode="External"/><Relationship Id="rId9" Type="http://schemas.openxmlformats.org/officeDocument/2006/relationships/hyperlink" Target="https://doi.org/10.1093/ageing/afw074" TargetMode="External"/><Relationship Id="rId14" Type="http://schemas.openxmlformats.org/officeDocument/2006/relationships/hyperlink" Target="https://grants.nih.gov/grants/guide/rfa-files/RFA-FD-22-027.html" TargetMode="External"/></Relationships>
</file>

<file path=ppt/slides/_rels/slide48.xml.rels><?xml version="1.0" encoding="UTF-8" standalone="yes"?>
<Relationships xmlns="http://schemas.openxmlformats.org/package/2006/relationships"><Relationship Id="rId8" Type="http://schemas.openxmlformats.org/officeDocument/2006/relationships/hyperlink" Target="https://doi.org/10.18773/austprescr.2015.055" TargetMode="External"/><Relationship Id="rId13" Type="http://schemas.openxmlformats.org/officeDocument/2006/relationships/hyperlink" Target="https://www.benzoinfo.com/ashtonmanual/" TargetMode="External"/><Relationship Id="rId3" Type="http://schemas.openxmlformats.org/officeDocument/2006/relationships/hyperlink" Target="https://malegislature.gov/Bills/192/H2117.Html" TargetMode="External"/><Relationship Id="rId7" Type="http://schemas.openxmlformats.org/officeDocument/2006/relationships/hyperlink" Target="https://clincalc.com/Benzodiazepine/" TargetMode="External"/><Relationship Id="rId12" Type="http://schemas.openxmlformats.org/officeDocument/2006/relationships/hyperlink" Target="https://doi.org/10.1155/2012/416864" TargetMode="External"/><Relationship Id="rId2" Type="http://schemas.openxmlformats.org/officeDocument/2006/relationships/hyperlink" Target="https://www.sos.state.co.us/CCR/eDocketDetails.do?trackingNum=2022-00660" TargetMode="External"/><Relationship Id="rId1" Type="http://schemas.openxmlformats.org/officeDocument/2006/relationships/slideLayout" Target="../slideLayouts/slideLayout4.xml"/><Relationship Id="rId6" Type="http://schemas.openxmlformats.org/officeDocument/2006/relationships/hyperlink" Target="https://www.benzo.org.uk/bzequiv.htm" TargetMode="External"/><Relationship Id="rId11" Type="http://schemas.openxmlformats.org/officeDocument/2006/relationships/hyperlink" Target="https://cbhphilly.org/wp-content/uploads/2019/02/Helping-Patients-Taper-from-Benzodiazepines-FINAL.pdf" TargetMode="External"/><Relationship Id="rId5" Type="http://schemas.openxmlformats.org/officeDocument/2006/relationships/hyperlink" Target="https://pub.njleg.gov/bills/2022/A1000/628_I1.PDF" TargetMode="External"/><Relationship Id="rId10" Type="http://schemas.openxmlformats.org/officeDocument/2006/relationships/hyperlink" Target="https://www.benzoinfo.com/benzodiazepine-tapering-strategies/" TargetMode="External"/><Relationship Id="rId4" Type="http://schemas.openxmlformats.org/officeDocument/2006/relationships/hyperlink" Target="https://alabamaretail.org/news/stop-xanax-rescheduling/" TargetMode="External"/><Relationship Id="rId9" Type="http://schemas.openxmlformats.org/officeDocument/2006/relationships/hyperlink" Target="https://pharmaceutical-journal.com/article/opinion/we-designed-a-new-way-of-tapering-antidepressants-but-why-wont-the-health-authorities-recognise-its-value" TargetMode="External"/><Relationship Id="rId14" Type="http://schemas.openxmlformats.org/officeDocument/2006/relationships/hyperlink" Target="https://doi.org/10.1007/s11096-018-0664-2" TargetMode="External"/></Relationships>
</file>

<file path=ppt/slides/_rels/slide4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hyperlink" Target="https://archive.nytimes.com/www.nytimes.com/books/98/11/22/specials/monroe-obit1.html" TargetMode="External"/><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9.jpe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JM" dirty="0"/>
              <a:t>Benzodiazepines: A New Kind of Pandemic</a:t>
            </a:r>
          </a:p>
        </p:txBody>
      </p:sp>
      <p:sp>
        <p:nvSpPr>
          <p:cNvPr id="3" name="Subtitle 2"/>
          <p:cNvSpPr>
            <a:spLocks noGrp="1"/>
          </p:cNvSpPr>
          <p:nvPr>
            <p:ph type="subTitle" idx="1"/>
          </p:nvPr>
        </p:nvSpPr>
        <p:spPr>
          <a:xfrm>
            <a:off x="4971074" y="2333949"/>
            <a:ext cx="3657600" cy="1319495"/>
          </a:xfrm>
        </p:spPr>
        <p:txBody>
          <a:bodyPr>
            <a:normAutofit fontScale="92500" lnSpcReduction="10000"/>
          </a:bodyPr>
          <a:lstStyle/>
          <a:p>
            <a:pPr>
              <a:spcAft>
                <a:spcPts val="0"/>
              </a:spcAft>
            </a:pPr>
            <a:r>
              <a:rPr lang="en-JM" b="1" dirty="0">
                <a:latin typeface="Arial" panose="020B0604020202020204" pitchFamily="34" charset="0"/>
                <a:cs typeface="Arial" panose="020B0604020202020204" pitchFamily="34" charset="0"/>
              </a:rPr>
              <a:t>Jolene </a:t>
            </a:r>
            <a:r>
              <a:rPr lang="en-JM" b="1" dirty="0" err="1">
                <a:latin typeface="Arial" panose="020B0604020202020204" pitchFamily="34" charset="0"/>
                <a:cs typeface="Arial" panose="020B0604020202020204" pitchFamily="34" charset="0"/>
              </a:rPr>
              <a:t>Bressi</a:t>
            </a:r>
            <a:r>
              <a:rPr lang="en-JM" b="1" dirty="0">
                <a:latin typeface="Arial" panose="020B0604020202020204" pitchFamily="34" charset="0"/>
                <a:cs typeface="Arial" panose="020B0604020202020204" pitchFamily="34" charset="0"/>
              </a:rPr>
              <a:t>, PharmD, PMP, BCMAS</a:t>
            </a:r>
          </a:p>
          <a:p>
            <a:pPr>
              <a:spcAft>
                <a:spcPts val="0"/>
              </a:spcAft>
            </a:pPr>
            <a:r>
              <a:rPr lang="en-JM" dirty="0">
                <a:latin typeface="Arial" panose="020B0604020202020204" pitchFamily="34" charset="0"/>
                <a:cs typeface="Arial" panose="020B0604020202020204" pitchFamily="34" charset="0"/>
              </a:rPr>
              <a:t>Member, Board of Directors,</a:t>
            </a:r>
          </a:p>
          <a:p>
            <a:r>
              <a:rPr lang="en-JM" dirty="0">
                <a:latin typeface="Arial" panose="020B0604020202020204" pitchFamily="34" charset="0"/>
                <a:cs typeface="Arial" panose="020B0604020202020204" pitchFamily="34" charset="0"/>
              </a:rPr>
              <a:t>The Alliance for Benzodiazepine Best Practices</a:t>
            </a:r>
          </a:p>
          <a:p>
            <a:pPr>
              <a:spcAft>
                <a:spcPts val="0"/>
              </a:spcAft>
            </a:pPr>
            <a:r>
              <a:rPr lang="en-JM" b="1" dirty="0">
                <a:latin typeface="Arial" panose="020B0604020202020204" pitchFamily="34" charset="0"/>
                <a:cs typeface="Arial" panose="020B0604020202020204" pitchFamily="34" charset="0"/>
              </a:rPr>
              <a:t>Lori </a:t>
            </a:r>
            <a:r>
              <a:rPr lang="en-JM" b="1" dirty="0" err="1">
                <a:latin typeface="Arial" panose="020B0604020202020204" pitchFamily="34" charset="0"/>
                <a:cs typeface="Arial" panose="020B0604020202020204" pitchFamily="34" charset="0"/>
              </a:rPr>
              <a:t>Mor</a:t>
            </a:r>
            <a:r>
              <a:rPr lang="en-JM" b="1" dirty="0">
                <a:latin typeface="Arial" panose="020B0604020202020204" pitchFamily="34" charset="0"/>
                <a:cs typeface="Arial" panose="020B0604020202020204" pitchFamily="34" charset="0"/>
              </a:rPr>
              <a:t>, PharmD, BCPS</a:t>
            </a:r>
          </a:p>
          <a:p>
            <a:pPr>
              <a:spcAft>
                <a:spcPts val="0"/>
              </a:spcAft>
            </a:pPr>
            <a:r>
              <a:rPr lang="en-JM" dirty="0">
                <a:latin typeface="Arial" panose="020B0604020202020204" pitchFamily="34" charset="0"/>
                <a:cs typeface="Arial" panose="020B0604020202020204" pitchFamily="34" charset="0"/>
              </a:rPr>
              <a:t>Staff Pharmacist,</a:t>
            </a:r>
          </a:p>
          <a:p>
            <a:r>
              <a:rPr lang="en-JM" dirty="0" err="1">
                <a:latin typeface="Arial" panose="020B0604020202020204" pitchFamily="34" charset="0"/>
                <a:cs typeface="Arial" panose="020B0604020202020204" pitchFamily="34" charset="0"/>
              </a:rPr>
              <a:t>CarolinaEast</a:t>
            </a:r>
            <a:r>
              <a:rPr lang="en-JM" dirty="0">
                <a:latin typeface="Arial" panose="020B0604020202020204" pitchFamily="34" charset="0"/>
                <a:cs typeface="Arial" panose="020B0604020202020204" pitchFamily="34" charset="0"/>
              </a:rPr>
              <a:t> Health System</a:t>
            </a:r>
          </a:p>
        </p:txBody>
      </p:sp>
      <p:pic>
        <p:nvPicPr>
          <p:cNvPr id="5" name="Picture Placeholder 4">
            <a:extLst>
              <a:ext uri="{FF2B5EF4-FFF2-40B4-BE49-F238E27FC236}">
                <a16:creationId xmlns:a16="http://schemas.microsoft.com/office/drawing/2014/main" id="{4F5BA339-52E6-6BDE-4E8E-D4CA965AF96A}"/>
              </a:ext>
            </a:extLst>
          </p:cNvPr>
          <p:cNvPicPr>
            <a:picLocks noGrp="1" noChangeAspect="1"/>
          </p:cNvPicPr>
          <p:nvPr>
            <p:ph type="pic" sz="quarter" idx="14"/>
          </p:nvPr>
        </p:nvPicPr>
        <p:blipFill rotWithShape="1">
          <a:blip r:embed="rId2" cstate="print">
            <a:extLst>
              <a:ext uri="{28A0092B-C50C-407E-A947-70E740481C1C}">
                <a14:useLocalDpi xmlns:a14="http://schemas.microsoft.com/office/drawing/2010/main"/>
              </a:ext>
            </a:extLst>
          </a:blip>
          <a:srcRect/>
          <a:stretch/>
        </p:blipFill>
        <p:spPr>
          <a:xfrm>
            <a:off x="362926" y="407195"/>
            <a:ext cx="4419600" cy="4325123"/>
          </a:xfr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9" name="Text Placeholder 4">
            <a:extLst>
              <a:ext uri="{FF2B5EF4-FFF2-40B4-BE49-F238E27FC236}">
                <a16:creationId xmlns:a16="http://schemas.microsoft.com/office/drawing/2014/main" id="{EC5669D3-EE8B-6DE5-8857-F8E923242C17}"/>
              </a:ext>
            </a:extLst>
          </p:cNvPr>
          <p:cNvSpPr>
            <a:spLocks noGrp="1"/>
          </p:cNvSpPr>
          <p:nvPr>
            <p:ph type="body" sz="quarter" idx="11"/>
          </p:nvPr>
        </p:nvSpPr>
        <p:spPr/>
        <p:txBody>
          <a:bodyPr rtlCol="0">
            <a:noAutofit/>
          </a:bodyPr>
          <a:lstStyle/>
          <a:p>
            <a:pPr fontAlgn="auto">
              <a:spcBef>
                <a:spcPts val="0"/>
              </a:spcBef>
              <a:defRPr/>
            </a:pPr>
            <a:r>
              <a:rPr lang="en-US" sz="600" dirty="0"/>
              <a:t>CFR 21, Section 1308.14. 2018.</a:t>
            </a:r>
          </a:p>
          <a:p>
            <a:pPr fontAlgn="auto">
              <a:spcBef>
                <a:spcPts val="0"/>
              </a:spcBef>
              <a:defRPr/>
            </a:pPr>
            <a:r>
              <a:rPr lang="en-US" sz="600" u="sng" dirty="0">
                <a:hlinkClick r:id="rId3">
                  <a:extLst>
                    <a:ext uri="{A12FA001-AC4F-418D-AE19-62706E023703}">
                      <ahyp:hlinkClr xmlns:ahyp="http://schemas.microsoft.com/office/drawing/2018/hyperlinkcolor" val="tx"/>
                    </a:ext>
                  </a:extLst>
                </a:hlinkClick>
              </a:rPr>
              <a:t>https://www.benzoinfo.com/a-brief-history-of-benzodiazepines/</a:t>
            </a:r>
            <a:endParaRPr lang="en-US" sz="600" dirty="0"/>
          </a:p>
          <a:p>
            <a:pPr fontAlgn="auto">
              <a:spcBef>
                <a:spcPts val="0"/>
              </a:spcBef>
              <a:defRPr/>
            </a:pPr>
            <a:r>
              <a:rPr lang="en-US" sz="600" dirty="0"/>
              <a:t>Wick J. Y. (2013). </a:t>
            </a:r>
            <a:r>
              <a:rPr lang="en-US" sz="600" i="1" dirty="0"/>
              <a:t>The Consultant pharmacist : the journal of the American Society of Consultant Pharmacists</a:t>
            </a:r>
            <a:r>
              <a:rPr lang="en-US" sz="600" dirty="0"/>
              <a:t>, </a:t>
            </a:r>
            <a:r>
              <a:rPr lang="en-US" sz="600" i="1" dirty="0"/>
              <a:t>28</a:t>
            </a:r>
            <a:r>
              <a:rPr lang="en-US" sz="600" dirty="0"/>
              <a:t>(9), 538–548.</a:t>
            </a:r>
          </a:p>
          <a:p>
            <a:pPr fontAlgn="auto">
              <a:spcBef>
                <a:spcPts val="0"/>
              </a:spcBef>
              <a:defRPr/>
            </a:pPr>
            <a:r>
              <a:rPr lang="en-US" sz="600" dirty="0" err="1"/>
              <a:t>Liebrenz</a:t>
            </a:r>
            <a:r>
              <a:rPr lang="en-US" sz="600" dirty="0"/>
              <a:t>, M. et al. (2016). </a:t>
            </a:r>
            <a:r>
              <a:rPr lang="en-US" sz="600" i="1" dirty="0"/>
              <a:t>The journal of the American Academy of Psychiatry and the Law</a:t>
            </a:r>
            <a:r>
              <a:rPr lang="en-US" sz="600" dirty="0"/>
              <a:t>, </a:t>
            </a:r>
            <a:r>
              <a:rPr lang="en-US" sz="600" i="1" dirty="0"/>
              <a:t>44</a:t>
            </a:r>
            <a:r>
              <a:rPr lang="en-US" sz="600" dirty="0"/>
              <a:t>(3), 328–337.</a:t>
            </a:r>
          </a:p>
        </p:txBody>
      </p:sp>
      <p:sp>
        <p:nvSpPr>
          <p:cNvPr id="2" name="Content Placeholder 1">
            <a:extLst>
              <a:ext uri="{FF2B5EF4-FFF2-40B4-BE49-F238E27FC236}">
                <a16:creationId xmlns:a16="http://schemas.microsoft.com/office/drawing/2014/main" id="{60C97D05-E7BD-7231-E05B-ED534AB31616}"/>
              </a:ext>
            </a:extLst>
          </p:cNvPr>
          <p:cNvSpPr>
            <a:spLocks noGrp="1"/>
          </p:cNvSpPr>
          <p:nvPr>
            <p:ph idx="1"/>
          </p:nvPr>
        </p:nvSpPr>
        <p:spPr>
          <a:xfrm>
            <a:off x="457200" y="1028700"/>
            <a:ext cx="5083387" cy="3730752"/>
          </a:xfrm>
        </p:spPr>
        <p:txBody>
          <a:bodyPr/>
          <a:lstStyle/>
          <a:p>
            <a:r>
              <a:rPr lang="en-US" dirty="0"/>
              <a:t>35 BZD or BZD derivatives available with prescription, 21 of which are sold internationally</a:t>
            </a:r>
          </a:p>
          <a:p>
            <a:r>
              <a:rPr lang="en-US" dirty="0"/>
              <a:t>Flunitrazepam (Rohypnol</a:t>
            </a:r>
            <a:r>
              <a:rPr lang="en-US" baseline="30000" dirty="0"/>
              <a:t>®</a:t>
            </a:r>
            <a:r>
              <a:rPr lang="en-US" dirty="0"/>
              <a:t>), “date-rape drug”, patented 1962, available 1974</a:t>
            </a:r>
          </a:p>
          <a:p>
            <a:r>
              <a:rPr lang="en-US" dirty="0"/>
              <a:t>By 1975, six BZDs placed on DEA schedule IV</a:t>
            </a:r>
          </a:p>
          <a:p>
            <a:r>
              <a:rPr lang="en-US" dirty="0"/>
              <a:t>Peak use of Valium</a:t>
            </a:r>
            <a:r>
              <a:rPr lang="en-US" baseline="30000" dirty="0"/>
              <a:t>®</a:t>
            </a:r>
            <a:r>
              <a:rPr lang="en-US" dirty="0"/>
              <a:t> in 1978, with 2 million units produced</a:t>
            </a:r>
          </a:p>
          <a:p>
            <a:r>
              <a:rPr lang="en-US" dirty="0"/>
              <a:t>By 1979, Senator Ted Kennedy opened a Senate investigation into BZD dangers</a:t>
            </a:r>
          </a:p>
          <a:p>
            <a:r>
              <a:rPr lang="en-US" dirty="0"/>
              <a:t>This national attention towards diazepine led to reduced prescribing in the years to come</a:t>
            </a:r>
          </a:p>
        </p:txBody>
      </p:sp>
      <p:sp>
        <p:nvSpPr>
          <p:cNvPr id="55298" name="Title 3">
            <a:extLst>
              <a:ext uri="{FF2B5EF4-FFF2-40B4-BE49-F238E27FC236}">
                <a16:creationId xmlns:a16="http://schemas.microsoft.com/office/drawing/2014/main" id="{6CC5FCB0-5F84-E327-2551-E5E4E9D19ED2}"/>
              </a:ext>
            </a:extLst>
          </p:cNvPr>
          <p:cNvSpPr>
            <a:spLocks noGrp="1" noChangeArrowheads="1"/>
          </p:cNvSpPr>
          <p:nvPr>
            <p:ph type="title"/>
          </p:nvPr>
        </p:nvSpPr>
        <p:spPr/>
        <p:txBody>
          <a:bodyPr/>
          <a:lstStyle/>
          <a:p>
            <a:r>
              <a:rPr lang="en-US" altLang="en-US" b="1" dirty="0"/>
              <a:t>History: Benzodiazepines (BZD)</a:t>
            </a:r>
          </a:p>
        </p:txBody>
      </p:sp>
      <p:pic>
        <p:nvPicPr>
          <p:cNvPr id="55300" name="Picture 1">
            <a:extLst>
              <a:ext uri="{FF2B5EF4-FFF2-40B4-BE49-F238E27FC236}">
                <a16:creationId xmlns:a16="http://schemas.microsoft.com/office/drawing/2014/main" id="{29E34C95-0F1A-9289-3614-9395657EBFC7}"/>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691084" y="1167670"/>
            <a:ext cx="2882900" cy="345281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8" name="Content Placeholder 6">
            <a:extLst>
              <a:ext uri="{FF2B5EF4-FFF2-40B4-BE49-F238E27FC236}">
                <a16:creationId xmlns:a16="http://schemas.microsoft.com/office/drawing/2014/main" id="{ED2D3C44-326E-39F6-DF37-74EED04960C2}"/>
              </a:ext>
            </a:extLst>
          </p:cNvPr>
          <p:cNvPicPr>
            <a:picLocks noGrp="1" noChangeAspect="1" noChangeArrowheads="1"/>
          </p:cNvPicPr>
          <p:nvPr>
            <p:ph sz="half" idx="1"/>
          </p:nvPr>
        </p:nvPicPr>
        <p:blipFill>
          <a:blip r:embed="rId3" cstate="print">
            <a:extLst>
              <a:ext uri="{28A0092B-C50C-407E-A947-70E740481C1C}">
                <a14:useLocalDpi xmlns:a14="http://schemas.microsoft.com/office/drawing/2010/main"/>
              </a:ext>
            </a:extLst>
          </a:blip>
          <a:stretch>
            <a:fillRect/>
          </a:stretch>
        </p:blipFill>
        <p:spPr>
          <a:xfrm>
            <a:off x="920809" y="1028700"/>
            <a:ext cx="3114557" cy="3709988"/>
          </a:xfrm>
        </p:spPr>
      </p:pic>
      <p:sp>
        <p:nvSpPr>
          <p:cNvPr id="2" name="Content Placeholder 1">
            <a:extLst>
              <a:ext uri="{FF2B5EF4-FFF2-40B4-BE49-F238E27FC236}">
                <a16:creationId xmlns:a16="http://schemas.microsoft.com/office/drawing/2014/main" id="{034A08E9-5066-6C7E-A736-FF4D519DB13C}"/>
              </a:ext>
            </a:extLst>
          </p:cNvPr>
          <p:cNvSpPr>
            <a:spLocks noGrp="1"/>
          </p:cNvSpPr>
          <p:nvPr>
            <p:ph sz="half" idx="2"/>
          </p:nvPr>
        </p:nvSpPr>
        <p:spPr/>
        <p:txBody>
          <a:bodyPr>
            <a:normAutofit fontScale="92500" lnSpcReduction="10000"/>
          </a:bodyPr>
          <a:lstStyle/>
          <a:p>
            <a:r>
              <a:rPr lang="en-US" dirty="0"/>
              <a:t>Diazepam (Valium</a:t>
            </a:r>
            <a:r>
              <a:rPr lang="en-US" baseline="30000" dirty="0"/>
              <a:t>®</a:t>
            </a:r>
            <a:r>
              <a:rPr lang="en-US" dirty="0"/>
              <a:t>) prescriptions dropped by 50% between 1975 and 1980</a:t>
            </a:r>
          </a:p>
          <a:p>
            <a:r>
              <a:rPr lang="en-US" dirty="0"/>
              <a:t>Alprazolam (Xanax</a:t>
            </a:r>
            <a:r>
              <a:rPr lang="en-US" baseline="30000" dirty="0"/>
              <a:t>®</a:t>
            </a:r>
            <a:r>
              <a:rPr lang="en-US" dirty="0"/>
              <a:t>) came to market in 1981</a:t>
            </a:r>
          </a:p>
          <a:p>
            <a:pPr lvl="1"/>
            <a:r>
              <a:rPr lang="en-US" dirty="0"/>
              <a:t>As </a:t>
            </a:r>
            <a:r>
              <a:rPr lang="en-US" dirty="0" err="1"/>
              <a:t>rxs</a:t>
            </a:r>
            <a:r>
              <a:rPr lang="en-US" dirty="0"/>
              <a:t> for diazepam dropped, the popularity of alprazolam grew</a:t>
            </a:r>
          </a:p>
          <a:p>
            <a:pPr lvl="1"/>
            <a:r>
              <a:rPr lang="en-US" dirty="0"/>
              <a:t>Alprazolam is still the most frequently prescribed BZD</a:t>
            </a:r>
          </a:p>
          <a:p>
            <a:r>
              <a:rPr lang="en-US" dirty="0"/>
              <a:t>BDZs have a wide range of uses: sedative-hypnotic, anti-anxiety, muscle relaxant, anti-convulsant, anesthesia, panic disorders, and alcohol withdrawal</a:t>
            </a:r>
          </a:p>
          <a:p>
            <a:r>
              <a:rPr lang="en-US" dirty="0"/>
              <a:t>Double-edged sword for conditions such as anxiety and insomnia, as prolonged use can lead to rebound effects</a:t>
            </a:r>
          </a:p>
        </p:txBody>
      </p:sp>
      <p:sp>
        <p:nvSpPr>
          <p:cNvPr id="57346" name="Title 3">
            <a:extLst>
              <a:ext uri="{FF2B5EF4-FFF2-40B4-BE49-F238E27FC236}">
                <a16:creationId xmlns:a16="http://schemas.microsoft.com/office/drawing/2014/main" id="{FD96AF75-E7FF-3BEF-68B7-CE7E258E0535}"/>
              </a:ext>
            </a:extLst>
          </p:cNvPr>
          <p:cNvSpPr>
            <a:spLocks noGrp="1" noChangeArrowheads="1"/>
          </p:cNvSpPr>
          <p:nvPr>
            <p:ph type="title"/>
          </p:nvPr>
        </p:nvSpPr>
        <p:spPr/>
        <p:txBody>
          <a:bodyPr/>
          <a:lstStyle/>
          <a:p>
            <a:r>
              <a:rPr lang="en-US" altLang="en-US" dirty="0"/>
              <a:t>History: Benzodiazepines (BZD) Continued</a:t>
            </a:r>
          </a:p>
        </p:txBody>
      </p:sp>
      <p:sp>
        <p:nvSpPr>
          <p:cNvPr id="11273" name="Text Placeholder 4">
            <a:extLst>
              <a:ext uri="{FF2B5EF4-FFF2-40B4-BE49-F238E27FC236}">
                <a16:creationId xmlns:a16="http://schemas.microsoft.com/office/drawing/2014/main" id="{F0935179-72BB-612A-6E0C-C3F37791DCD4}"/>
              </a:ext>
            </a:extLst>
          </p:cNvPr>
          <p:cNvSpPr>
            <a:spLocks noGrp="1"/>
          </p:cNvSpPr>
          <p:nvPr>
            <p:ph type="body" sz="quarter" idx="11"/>
          </p:nvPr>
        </p:nvSpPr>
        <p:spPr/>
        <p:txBody>
          <a:bodyPr rtlCol="0">
            <a:noAutofit/>
          </a:bodyPr>
          <a:lstStyle/>
          <a:p>
            <a:pPr fontAlgn="auto">
              <a:spcBef>
                <a:spcPts val="0"/>
              </a:spcBef>
              <a:defRPr/>
            </a:pPr>
            <a:r>
              <a:rPr lang="en-US" sz="600" dirty="0" err="1">
                <a:latin typeface="Arial" panose="020B0604020202020204" pitchFamily="34" charset="0"/>
                <a:cs typeface="Arial" panose="020B0604020202020204" pitchFamily="34" charset="0"/>
              </a:rPr>
              <a:t>Ait</a:t>
            </a:r>
            <a:r>
              <a:rPr lang="en-US" sz="600" dirty="0">
                <a:latin typeface="Arial" panose="020B0604020202020204" pitchFamily="34" charset="0"/>
                <a:cs typeface="Arial" panose="020B0604020202020204" pitchFamily="34" charset="0"/>
              </a:rPr>
              <a:t>-Daoud, N. et al. (2018). Journal of addiction medicine, 12(1), 4–10. </a:t>
            </a:r>
          </a:p>
          <a:p>
            <a:pPr fontAlgn="auto">
              <a:spcBef>
                <a:spcPts val="0"/>
              </a:spcBef>
              <a:defRPr/>
            </a:pPr>
            <a:r>
              <a:rPr lang="en-US" sz="600" u="sng" dirty="0">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https://www.deadiversion.usdoj.gov/drug_chem_info/benzo.pdf</a:t>
            </a:r>
            <a:r>
              <a:rPr lang="en-US" sz="600" u="sng" dirty="0">
                <a:latin typeface="Arial" panose="020B0604020202020204" pitchFamily="34" charset="0"/>
                <a:cs typeface="Arial" panose="020B0604020202020204" pitchFamily="34" charset="0"/>
              </a:rPr>
              <a:t> </a:t>
            </a:r>
            <a:r>
              <a:rPr lang="en-US" sz="600" dirty="0" err="1">
                <a:latin typeface="Arial" panose="020B0604020202020204" pitchFamily="34" charset="0"/>
                <a:cs typeface="Arial" panose="020B0604020202020204" pitchFamily="34" charset="0"/>
              </a:rPr>
              <a:t>Accessedd</a:t>
            </a:r>
            <a:r>
              <a:rPr lang="en-US" sz="600" dirty="0">
                <a:latin typeface="Arial" panose="020B0604020202020204" pitchFamily="34" charset="0"/>
                <a:cs typeface="Arial" panose="020B0604020202020204" pitchFamily="34" charset="0"/>
              </a:rPr>
              <a:t> 4/3/23</a:t>
            </a:r>
          </a:p>
          <a:p>
            <a:pPr fontAlgn="auto">
              <a:spcBef>
                <a:spcPts val="0"/>
              </a:spcBef>
              <a:defRPr/>
            </a:pPr>
            <a:r>
              <a:rPr lang="en-US" sz="600" dirty="0">
                <a:latin typeface="Arial" panose="020B0604020202020204" pitchFamily="34" charset="0"/>
                <a:cs typeface="Arial" panose="020B0604020202020204" pitchFamily="34" charset="0"/>
              </a:rPr>
              <a:t>Kales, A, et al. Pharmacology 26, no. 3 (1983): 121-137.</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3">
            <a:extLst>
              <a:ext uri="{FF2B5EF4-FFF2-40B4-BE49-F238E27FC236}">
                <a16:creationId xmlns:a16="http://schemas.microsoft.com/office/drawing/2014/main" id="{237509F0-2FDB-BF33-ECC5-03AB37BC9545}"/>
              </a:ext>
            </a:extLst>
          </p:cNvPr>
          <p:cNvSpPr>
            <a:spLocks noGrp="1" noChangeArrowheads="1"/>
          </p:cNvSpPr>
          <p:nvPr>
            <p:ph type="title"/>
          </p:nvPr>
        </p:nvSpPr>
        <p:spPr/>
        <p:txBody>
          <a:bodyPr/>
          <a:lstStyle/>
          <a:p>
            <a:r>
              <a:rPr lang="en-US" altLang="en-US" b="1" dirty="0">
                <a:solidFill>
                  <a:srgbClr val="000000"/>
                </a:solidFill>
              </a:rPr>
              <a:t>Benzodiazepines in Pop Culture</a:t>
            </a:r>
            <a:endParaRPr lang="en-US" altLang="en-US" b="1" dirty="0"/>
          </a:p>
        </p:txBody>
      </p:sp>
      <p:sp>
        <p:nvSpPr>
          <p:cNvPr id="5" name="Text Placeholder 4">
            <a:extLst>
              <a:ext uri="{FF2B5EF4-FFF2-40B4-BE49-F238E27FC236}">
                <a16:creationId xmlns:a16="http://schemas.microsoft.com/office/drawing/2014/main" id="{CEFE73BC-92E9-3613-0357-AE8E7170B224}"/>
              </a:ext>
            </a:extLst>
          </p:cNvPr>
          <p:cNvSpPr>
            <a:spLocks noGrp="1"/>
          </p:cNvSpPr>
          <p:nvPr>
            <p:ph type="body" sz="quarter" idx="11"/>
          </p:nvPr>
        </p:nvSpPr>
        <p:spPr/>
        <p:txBody>
          <a:bodyPr rtlCol="0">
            <a:noAutofit/>
          </a:bodyPr>
          <a:lstStyle/>
          <a:p>
            <a:pPr fontAlgn="auto">
              <a:spcBef>
                <a:spcPts val="0"/>
              </a:spcBef>
              <a:defRPr/>
            </a:pPr>
            <a:r>
              <a:rPr lang="en-US" sz="600" dirty="0">
                <a:hlinkClick r:id="rId3">
                  <a:extLst>
                    <a:ext uri="{A12FA001-AC4F-418D-AE19-62706E023703}">
                      <ahyp:hlinkClr xmlns:ahyp="http://schemas.microsoft.com/office/drawing/2018/hyperlinkcolor" val="tx"/>
                    </a:ext>
                  </a:extLst>
                </a:hlinkClick>
              </a:rPr>
              <a:t>https://www.benzoinfo.com/a-brief-history-of-benzodiazepines/</a:t>
            </a:r>
            <a:r>
              <a:rPr lang="en-US" sz="600" dirty="0"/>
              <a:t> Accessed 4/3/23</a:t>
            </a:r>
          </a:p>
          <a:p>
            <a:pPr fontAlgn="auto">
              <a:spcBef>
                <a:spcPts val="0"/>
              </a:spcBef>
              <a:defRPr/>
            </a:pPr>
            <a:r>
              <a:rPr lang="en-US" sz="600" dirty="0" err="1"/>
              <a:t>Peppin</a:t>
            </a:r>
            <a:r>
              <a:rPr lang="en-US" sz="600" dirty="0"/>
              <a:t>, J. et al. (2020). The benzodiazepines crisis (1st ed.). Oxford University Press.</a:t>
            </a:r>
          </a:p>
          <a:p>
            <a:pPr fontAlgn="auto">
              <a:spcBef>
                <a:spcPts val="0"/>
              </a:spcBef>
              <a:defRPr/>
            </a:pPr>
            <a:r>
              <a:rPr lang="en-US" sz="600" dirty="0">
                <a:hlinkClick r:id="rId4">
                  <a:extLst>
                    <a:ext uri="{A12FA001-AC4F-418D-AE19-62706E023703}">
                      <ahyp:hlinkClr xmlns:ahyp="http://schemas.microsoft.com/office/drawing/2018/hyperlinkcolor" val="tx"/>
                    </a:ext>
                  </a:extLst>
                </a:hlinkClick>
              </a:rPr>
              <a:t>https://www.govinfo.gov/app/details/CHRG-93shrg21945O</a:t>
            </a:r>
            <a:r>
              <a:rPr lang="en-US" sz="600" dirty="0"/>
              <a:t> Accessed 4/3/23</a:t>
            </a:r>
          </a:p>
        </p:txBody>
      </p:sp>
      <p:sp>
        <p:nvSpPr>
          <p:cNvPr id="3" name="Content Placeholder 2">
            <a:extLst>
              <a:ext uri="{FF2B5EF4-FFF2-40B4-BE49-F238E27FC236}">
                <a16:creationId xmlns:a16="http://schemas.microsoft.com/office/drawing/2014/main" id="{9291FA05-A761-80C7-64F0-5B9377FE7C2A}"/>
              </a:ext>
            </a:extLst>
          </p:cNvPr>
          <p:cNvSpPr>
            <a:spLocks noGrp="1"/>
          </p:cNvSpPr>
          <p:nvPr>
            <p:ph sz="half" idx="1"/>
          </p:nvPr>
        </p:nvSpPr>
        <p:spPr>
          <a:xfrm>
            <a:off x="457200" y="1028700"/>
            <a:ext cx="5720080" cy="3709555"/>
          </a:xfrm>
        </p:spPr>
        <p:txBody>
          <a:bodyPr>
            <a:normAutofit fontScale="92500" lnSpcReduction="10000"/>
          </a:bodyPr>
          <a:lstStyle/>
          <a:p>
            <a:r>
              <a:rPr lang="en-US" dirty="0"/>
              <a:t>1966 release by the Rolling Stones of “Mother’s Little Helper” which sang “and though she’s not really ill, there’s this little yellow pill”</a:t>
            </a:r>
          </a:p>
          <a:p>
            <a:r>
              <a:rPr lang="en-US" dirty="0"/>
              <a:t>Ted Kennedy led a hearing investigating benzodiazepine dangers in 1979, in which pharmaceutical industry domination in the process led to the vilification of diazepam as the “scary tranquilizer” while newer products were portrayed as “good anxiolytics”</a:t>
            </a:r>
          </a:p>
          <a:p>
            <a:r>
              <a:rPr lang="en-US" dirty="0"/>
              <a:t>Negative effects of BZDs have only been highlighted with recent popular movies such as </a:t>
            </a:r>
            <a:r>
              <a:rPr lang="en-US" i="1" dirty="0"/>
              <a:t>Take Your Pills: Xanax</a:t>
            </a:r>
            <a:r>
              <a:rPr lang="en-US" i="1" baseline="30000" dirty="0"/>
              <a:t>®</a:t>
            </a:r>
            <a:r>
              <a:rPr lang="en-US" dirty="0"/>
              <a:t> and </a:t>
            </a:r>
            <a:r>
              <a:rPr lang="en-US" i="1" dirty="0"/>
              <a:t>As Prescribed</a:t>
            </a:r>
          </a:p>
        </p:txBody>
      </p:sp>
      <p:pic>
        <p:nvPicPr>
          <p:cNvPr id="4" name="Content Placeholder 6" descr="A person holding a glass&#10;&#10;Description automatically generated with low confidence">
            <a:extLst>
              <a:ext uri="{FF2B5EF4-FFF2-40B4-BE49-F238E27FC236}">
                <a16:creationId xmlns:a16="http://schemas.microsoft.com/office/drawing/2014/main" id="{460B1459-1C6F-996E-84C7-4507511B5C44}"/>
              </a:ext>
            </a:extLst>
          </p:cNvPr>
          <p:cNvPicPr>
            <a:picLocks noGrp="1" noChangeAspect="1" noChangeArrowheads="1"/>
          </p:cNvPicPr>
          <p:nvPr>
            <p:ph sz="half" idx="2"/>
          </p:nvPr>
        </p:nvPicPr>
        <p:blipFill>
          <a:blip r:embed="rId5" cstate="print">
            <a:extLst>
              <a:ext uri="{28A0092B-C50C-407E-A947-70E740481C1C}">
                <a14:useLocalDpi xmlns:a14="http://schemas.microsoft.com/office/drawing/2010/main"/>
              </a:ext>
            </a:extLst>
          </a:blip>
          <a:srcRect t="-273" b="-2"/>
          <a:stretch>
            <a:fillRect/>
          </a:stretch>
        </p:blipFill>
        <p:spPr>
          <a:xfrm>
            <a:off x="6300637" y="1625008"/>
            <a:ext cx="2273347" cy="242957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2B1E3F5-78F5-F8BB-FCDA-BA7781ED776C}"/>
              </a:ext>
            </a:extLst>
          </p:cNvPr>
          <p:cNvSpPr>
            <a:spLocks noGrp="1"/>
          </p:cNvSpPr>
          <p:nvPr>
            <p:ph sz="half" idx="1"/>
          </p:nvPr>
        </p:nvSpPr>
        <p:spPr>
          <a:xfrm>
            <a:off x="457200" y="1028700"/>
            <a:ext cx="5273040" cy="3709555"/>
          </a:xfrm>
        </p:spPr>
        <p:txBody>
          <a:bodyPr>
            <a:normAutofit lnSpcReduction="10000"/>
          </a:bodyPr>
          <a:lstStyle/>
          <a:p>
            <a:r>
              <a:rPr lang="en-US" dirty="0"/>
              <a:t>Benzodiazepines and benzodiazepine receptor agonists are commonly used to treat anxiety and insomnia</a:t>
            </a:r>
          </a:p>
          <a:p>
            <a:pPr lvl="1"/>
            <a:r>
              <a:rPr lang="en-US" dirty="0"/>
              <a:t>Not considered first-line therapy</a:t>
            </a:r>
          </a:p>
          <a:p>
            <a:r>
              <a:rPr lang="en-US" dirty="0"/>
              <a:t>When used to treat insomnia</a:t>
            </a:r>
          </a:p>
          <a:p>
            <a:pPr lvl="1"/>
            <a:r>
              <a:rPr lang="en-US" dirty="0"/>
              <a:t>Effects wear off within a few weeks</a:t>
            </a:r>
          </a:p>
          <a:p>
            <a:pPr lvl="1"/>
            <a:r>
              <a:rPr lang="en-US" dirty="0"/>
              <a:t>Rebound insomnia has been reported upon discontinuation</a:t>
            </a:r>
          </a:p>
          <a:p>
            <a:r>
              <a:rPr lang="en-US" dirty="0"/>
              <a:t>Even after 1 month of daily use, patients have the potential for a withdrawal syndrome that can last for months</a:t>
            </a:r>
          </a:p>
        </p:txBody>
      </p:sp>
      <p:sp>
        <p:nvSpPr>
          <p:cNvPr id="61442" name="Title 3">
            <a:extLst>
              <a:ext uri="{FF2B5EF4-FFF2-40B4-BE49-F238E27FC236}">
                <a16:creationId xmlns:a16="http://schemas.microsoft.com/office/drawing/2014/main" id="{E45177B8-3DE2-3010-0320-C03674F43F9B}"/>
              </a:ext>
            </a:extLst>
          </p:cNvPr>
          <p:cNvSpPr>
            <a:spLocks noGrp="1" noChangeArrowheads="1"/>
          </p:cNvSpPr>
          <p:nvPr>
            <p:ph type="title"/>
          </p:nvPr>
        </p:nvSpPr>
        <p:spPr/>
        <p:txBody>
          <a:bodyPr/>
          <a:lstStyle/>
          <a:p>
            <a:r>
              <a:rPr lang="en-US" altLang="en-US" dirty="0"/>
              <a:t>Common Uses of Benzodiazepines</a:t>
            </a:r>
          </a:p>
        </p:txBody>
      </p:sp>
      <p:sp>
        <p:nvSpPr>
          <p:cNvPr id="13319" name="Text Placeholder 4">
            <a:extLst>
              <a:ext uri="{FF2B5EF4-FFF2-40B4-BE49-F238E27FC236}">
                <a16:creationId xmlns:a16="http://schemas.microsoft.com/office/drawing/2014/main" id="{650CB32E-D006-A247-75F7-F94DE94516F7}"/>
              </a:ext>
            </a:extLst>
          </p:cNvPr>
          <p:cNvSpPr>
            <a:spLocks noGrp="1"/>
          </p:cNvSpPr>
          <p:nvPr>
            <p:ph type="body" sz="quarter" idx="11"/>
          </p:nvPr>
        </p:nvSpPr>
        <p:spPr/>
        <p:txBody>
          <a:bodyPr rtlCol="0">
            <a:noAutofit/>
          </a:bodyPr>
          <a:lstStyle/>
          <a:p>
            <a:pPr fontAlgn="auto">
              <a:spcBef>
                <a:spcPts val="0"/>
              </a:spcBef>
              <a:defRPr/>
            </a:pPr>
            <a:r>
              <a:rPr lang="en-US" sz="600" dirty="0"/>
              <a:t>Ravindran, L. N. et al. (2010). </a:t>
            </a:r>
            <a:r>
              <a:rPr lang="en-US" sz="600" i="1" dirty="0"/>
              <a:t>The Journal of Clinical Psychiatry</a:t>
            </a:r>
            <a:r>
              <a:rPr lang="en-US" sz="600" dirty="0"/>
              <a:t>, </a:t>
            </a:r>
            <a:r>
              <a:rPr lang="en-US" sz="600" i="1" dirty="0"/>
              <a:t>71</a:t>
            </a:r>
            <a:r>
              <a:rPr lang="en-US" sz="600" dirty="0"/>
              <a:t>(7), 839–854. </a:t>
            </a:r>
          </a:p>
          <a:p>
            <a:pPr fontAlgn="auto">
              <a:spcBef>
                <a:spcPts val="0"/>
              </a:spcBef>
              <a:defRPr/>
            </a:pPr>
            <a:r>
              <a:rPr lang="en-US" sz="600" dirty="0"/>
              <a:t>Touitou, Y. (2007). Annales </a:t>
            </a:r>
            <a:r>
              <a:rPr lang="en-US" sz="600" dirty="0" err="1"/>
              <a:t>Pharmaceutiques</a:t>
            </a:r>
            <a:r>
              <a:rPr lang="en-US" sz="600" dirty="0"/>
              <a:t> </a:t>
            </a:r>
            <a:r>
              <a:rPr lang="en-US" sz="600" dirty="0" err="1"/>
              <a:t>Francaises</a:t>
            </a:r>
            <a:r>
              <a:rPr lang="en-US" sz="600" dirty="0"/>
              <a:t>, 65(4), 230–238. </a:t>
            </a:r>
          </a:p>
          <a:p>
            <a:pPr fontAlgn="auto">
              <a:spcBef>
                <a:spcPts val="0"/>
              </a:spcBef>
              <a:defRPr/>
            </a:pPr>
            <a:r>
              <a:rPr lang="en-US" sz="600" dirty="0"/>
              <a:t>Kroenke, K., et al. (2007). </a:t>
            </a:r>
            <a:r>
              <a:rPr lang="en-US" sz="600" i="1" dirty="0"/>
              <a:t>Annals of Internal Medicine</a:t>
            </a:r>
            <a:r>
              <a:rPr lang="en-US" sz="600" dirty="0"/>
              <a:t>, </a:t>
            </a:r>
            <a:r>
              <a:rPr lang="en-US" sz="600" i="1" dirty="0"/>
              <a:t>146</a:t>
            </a:r>
            <a:r>
              <a:rPr lang="en-US" sz="600" dirty="0"/>
              <a:t>(5), 317.</a:t>
            </a:r>
          </a:p>
          <a:p>
            <a:pPr fontAlgn="auto">
              <a:spcBef>
                <a:spcPts val="0"/>
              </a:spcBef>
              <a:defRPr/>
            </a:pPr>
            <a:r>
              <a:rPr lang="en-US" sz="600" dirty="0" err="1"/>
              <a:t>Bandelow</a:t>
            </a:r>
            <a:r>
              <a:rPr lang="en-US" sz="600" dirty="0"/>
              <a:t>, B., &amp; Michaelis, S. (2015). </a:t>
            </a:r>
            <a:r>
              <a:rPr lang="en-US" sz="600" i="1" dirty="0"/>
              <a:t>Dialogues in clinical neuroscience</a:t>
            </a:r>
            <a:r>
              <a:rPr lang="en-US" sz="600" dirty="0"/>
              <a:t>, </a:t>
            </a:r>
            <a:r>
              <a:rPr lang="en-US" sz="600" i="1" dirty="0"/>
              <a:t>17</a:t>
            </a:r>
            <a:r>
              <a:rPr lang="en-US" sz="600" dirty="0"/>
              <a:t>(3), 327–335</a:t>
            </a:r>
          </a:p>
        </p:txBody>
      </p:sp>
      <p:pic>
        <p:nvPicPr>
          <p:cNvPr id="4" name="Picture 7">
            <a:extLst>
              <a:ext uri="{FF2B5EF4-FFF2-40B4-BE49-F238E27FC236}">
                <a16:creationId xmlns:a16="http://schemas.microsoft.com/office/drawing/2014/main" id="{E9EDB213-78D6-38DE-1C92-CD0F7A3F6E55}"/>
              </a:ext>
            </a:extLst>
          </p:cNvPr>
          <p:cNvPicPr>
            <a:picLocks noGrp="1" noChangeAspect="1" noChangeArrowheads="1"/>
          </p:cNvPicPr>
          <p:nvPr>
            <p:ph sz="half" idx="2"/>
          </p:nvPr>
        </p:nvPicPr>
        <p:blipFill>
          <a:blip r:embed="rId3" cstate="print">
            <a:extLst>
              <a:ext uri="{28A0092B-C50C-407E-A947-70E740481C1C}">
                <a14:useLocalDpi xmlns:a14="http://schemas.microsoft.com/office/drawing/2010/main"/>
              </a:ext>
            </a:extLst>
          </a:blip>
          <a:srcRect/>
          <a:stretch>
            <a:fillRect/>
          </a:stretch>
        </p:blipFill>
        <p:spPr bwMode="auto">
          <a:xfrm>
            <a:off x="5822741" y="1550194"/>
            <a:ext cx="2751243" cy="2570659"/>
          </a:xfrm>
          <a:prstGeom prst="rect">
            <a:avLst/>
          </a:prstGeom>
          <a:ln w="9525">
            <a:solidFill>
              <a:srgbClr val="000000"/>
            </a:solidFill>
            <a:miter lim="800000"/>
            <a:headEnd/>
            <a:tailEnd/>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6E9658E1-6B8C-14D0-BC09-D1E56AB24401}"/>
              </a:ext>
            </a:extLst>
          </p:cNvPr>
          <p:cNvSpPr>
            <a:spLocks noGrp="1"/>
          </p:cNvSpPr>
          <p:nvPr>
            <p:ph sz="half" idx="2"/>
          </p:nvPr>
        </p:nvSpPr>
        <p:spPr/>
        <p:txBody>
          <a:bodyPr anchor="ctr">
            <a:normAutofit/>
          </a:bodyPr>
          <a:lstStyle/>
          <a:p>
            <a:r>
              <a:rPr lang="en-US" dirty="0"/>
              <a:t>Anxiety</a:t>
            </a:r>
          </a:p>
          <a:p>
            <a:r>
              <a:rPr lang="en-US" dirty="0"/>
              <a:t>Insomnia </a:t>
            </a:r>
          </a:p>
          <a:p>
            <a:r>
              <a:rPr lang="en-US" dirty="0"/>
              <a:t>Muscle relaxation </a:t>
            </a:r>
          </a:p>
          <a:p>
            <a:r>
              <a:rPr lang="en-US" dirty="0"/>
              <a:t>Seizure</a:t>
            </a:r>
          </a:p>
          <a:p>
            <a:r>
              <a:rPr lang="en-US" dirty="0"/>
              <a:t>Anesthesia</a:t>
            </a:r>
          </a:p>
          <a:p>
            <a:r>
              <a:rPr lang="en-US" dirty="0"/>
              <a:t>Panic disorders</a:t>
            </a:r>
          </a:p>
          <a:p>
            <a:r>
              <a:rPr lang="en-US" dirty="0"/>
              <a:t>Alcohol withdrawal</a:t>
            </a:r>
          </a:p>
        </p:txBody>
      </p:sp>
      <p:sp>
        <p:nvSpPr>
          <p:cNvPr id="63490" name="Title 3">
            <a:extLst>
              <a:ext uri="{FF2B5EF4-FFF2-40B4-BE49-F238E27FC236}">
                <a16:creationId xmlns:a16="http://schemas.microsoft.com/office/drawing/2014/main" id="{A59370E7-8A17-0885-1656-DACD195A9B37}"/>
              </a:ext>
            </a:extLst>
          </p:cNvPr>
          <p:cNvSpPr>
            <a:spLocks noGrp="1" noChangeArrowheads="1"/>
          </p:cNvSpPr>
          <p:nvPr>
            <p:ph type="title"/>
          </p:nvPr>
        </p:nvSpPr>
        <p:spPr/>
        <p:txBody>
          <a:bodyPr/>
          <a:lstStyle/>
          <a:p>
            <a:r>
              <a:rPr lang="en-US" altLang="en-US" dirty="0"/>
              <a:t>FDA-Approved Indications</a:t>
            </a:r>
          </a:p>
        </p:txBody>
      </p:sp>
      <p:sp>
        <p:nvSpPr>
          <p:cNvPr id="14348" name="Text Placeholder 4">
            <a:extLst>
              <a:ext uri="{FF2B5EF4-FFF2-40B4-BE49-F238E27FC236}">
                <a16:creationId xmlns:a16="http://schemas.microsoft.com/office/drawing/2014/main" id="{592F9802-9744-FD89-8B1E-899369CE6C2A}"/>
              </a:ext>
            </a:extLst>
          </p:cNvPr>
          <p:cNvSpPr>
            <a:spLocks noGrp="1"/>
          </p:cNvSpPr>
          <p:nvPr>
            <p:ph type="body" sz="quarter" idx="11"/>
          </p:nvPr>
        </p:nvSpPr>
        <p:spPr/>
        <p:txBody>
          <a:bodyPr rtlCol="0">
            <a:noAutofit/>
          </a:bodyPr>
          <a:lstStyle/>
          <a:p>
            <a:pPr fontAlgn="auto">
              <a:spcBef>
                <a:spcPts val="0"/>
              </a:spcBef>
              <a:defRPr/>
            </a:pPr>
            <a:r>
              <a:rPr lang="en-US" sz="600" u="sng" dirty="0">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https://www.ncbi.nlm.nih.gov/books/NBK470159/</a:t>
            </a:r>
            <a:r>
              <a:rPr lang="en-US" sz="600" u="sng" dirty="0">
                <a:latin typeface="Arial" panose="020B0604020202020204" pitchFamily="34" charset="0"/>
                <a:cs typeface="Arial" panose="020B0604020202020204" pitchFamily="34" charset="0"/>
              </a:rPr>
              <a:t> </a:t>
            </a:r>
            <a:r>
              <a:rPr lang="en-US" sz="600" dirty="0">
                <a:latin typeface="Arial" panose="020B0604020202020204" pitchFamily="34" charset="0"/>
                <a:cs typeface="Arial" panose="020B0604020202020204" pitchFamily="34" charset="0"/>
              </a:rPr>
              <a:t>Accessed 4/3/23</a:t>
            </a:r>
          </a:p>
          <a:p>
            <a:pPr fontAlgn="auto">
              <a:spcBef>
                <a:spcPts val="0"/>
              </a:spcBef>
              <a:defRPr/>
            </a:pPr>
            <a:r>
              <a:rPr lang="en-US" sz="600" dirty="0" err="1">
                <a:latin typeface="Arial" panose="020B0604020202020204" pitchFamily="34" charset="0"/>
                <a:cs typeface="Arial" panose="020B0604020202020204" pitchFamily="34" charset="0"/>
              </a:rPr>
              <a:t>Edinoff</a:t>
            </a:r>
            <a:r>
              <a:rPr lang="en-US" sz="600" dirty="0">
                <a:latin typeface="Arial" panose="020B0604020202020204" pitchFamily="34" charset="0"/>
                <a:cs typeface="Arial" panose="020B0604020202020204" pitchFamily="34" charset="0"/>
              </a:rPr>
              <a:t>, A. N., et al. (2021). </a:t>
            </a:r>
            <a:r>
              <a:rPr lang="en-US" sz="600" i="1" dirty="0">
                <a:latin typeface="Arial" panose="020B0604020202020204" pitchFamily="34" charset="0"/>
                <a:cs typeface="Arial" panose="020B0604020202020204" pitchFamily="34" charset="0"/>
              </a:rPr>
              <a:t>Neurology international</a:t>
            </a:r>
            <a:r>
              <a:rPr lang="en-US" sz="600" dirty="0">
                <a:latin typeface="Arial" panose="020B0604020202020204" pitchFamily="34" charset="0"/>
                <a:cs typeface="Arial" panose="020B0604020202020204" pitchFamily="34" charset="0"/>
              </a:rPr>
              <a:t>, </a:t>
            </a:r>
            <a:r>
              <a:rPr lang="en-US" sz="600" i="1" dirty="0">
                <a:latin typeface="Arial" panose="020B0604020202020204" pitchFamily="34" charset="0"/>
                <a:cs typeface="Arial" panose="020B0604020202020204" pitchFamily="34" charset="0"/>
              </a:rPr>
              <a:t>13</a:t>
            </a:r>
            <a:r>
              <a:rPr lang="en-US" sz="600" dirty="0">
                <a:latin typeface="Arial" panose="020B0604020202020204" pitchFamily="34" charset="0"/>
                <a:cs typeface="Arial" panose="020B0604020202020204" pitchFamily="34" charset="0"/>
              </a:rPr>
              <a:t>(4), 594–607.</a:t>
            </a:r>
          </a:p>
        </p:txBody>
      </p:sp>
      <p:pic>
        <p:nvPicPr>
          <p:cNvPr id="5" name="Picture 6">
            <a:extLst>
              <a:ext uri="{FF2B5EF4-FFF2-40B4-BE49-F238E27FC236}">
                <a16:creationId xmlns:a16="http://schemas.microsoft.com/office/drawing/2014/main" id="{AE52522A-88F1-E511-AD07-05AAB04DCECC}"/>
              </a:ext>
            </a:extLst>
          </p:cNvPr>
          <p:cNvPicPr>
            <a:picLocks noGrp="1" noChangeAspect="1" noChangeArrowheads="1"/>
          </p:cNvPicPr>
          <p:nvPr>
            <p:ph sz="half" idx="1"/>
          </p:nvPr>
        </p:nvPicPr>
        <p:blipFill>
          <a:blip r:embed="rId4">
            <a:extLst>
              <a:ext uri="{28A0092B-C50C-407E-A947-70E740481C1C}">
                <a14:useLocalDpi xmlns:a14="http://schemas.microsoft.com/office/drawing/2010/main"/>
              </a:ext>
            </a:extLst>
          </a:blip>
          <a:srcRect/>
          <a:stretch>
            <a:fillRect/>
          </a:stretch>
        </p:blipFill>
        <p:spPr bwMode="auto">
          <a:xfrm>
            <a:off x="457200" y="1112044"/>
            <a:ext cx="4038600" cy="3543300"/>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3">
            <a:extLst>
              <a:ext uri="{FF2B5EF4-FFF2-40B4-BE49-F238E27FC236}">
                <a16:creationId xmlns:a16="http://schemas.microsoft.com/office/drawing/2014/main" id="{513AE26B-6A36-E5D6-0B43-158A1F038562}"/>
              </a:ext>
            </a:extLst>
          </p:cNvPr>
          <p:cNvSpPr>
            <a:spLocks noGrp="1" noChangeArrowheads="1"/>
          </p:cNvSpPr>
          <p:nvPr>
            <p:ph type="title"/>
          </p:nvPr>
        </p:nvSpPr>
        <p:spPr/>
        <p:txBody>
          <a:bodyPr/>
          <a:lstStyle/>
          <a:p>
            <a:r>
              <a:rPr lang="en-US" altLang="en-US" b="1" dirty="0">
                <a:solidFill>
                  <a:schemeClr val="tx1"/>
                </a:solidFill>
              </a:rPr>
              <a:t>Non-FDA Approved Indications</a:t>
            </a:r>
          </a:p>
        </p:txBody>
      </p:sp>
      <p:sp>
        <p:nvSpPr>
          <p:cNvPr id="5" name="Text Placeholder 4">
            <a:extLst>
              <a:ext uri="{FF2B5EF4-FFF2-40B4-BE49-F238E27FC236}">
                <a16:creationId xmlns:a16="http://schemas.microsoft.com/office/drawing/2014/main" id="{0A753964-6280-9C64-7E87-7D93AFCFA1B7}"/>
              </a:ext>
            </a:extLst>
          </p:cNvPr>
          <p:cNvSpPr>
            <a:spLocks noGrp="1"/>
          </p:cNvSpPr>
          <p:nvPr>
            <p:ph type="body" sz="quarter" idx="11"/>
          </p:nvPr>
        </p:nvSpPr>
        <p:spPr>
          <a:xfrm>
            <a:off x="845128" y="4738255"/>
            <a:ext cx="7728856" cy="323997"/>
          </a:xfrm>
        </p:spPr>
        <p:txBody>
          <a:bodyPr rtlCol="0">
            <a:normAutofit fontScale="85000" lnSpcReduction="20000"/>
          </a:bodyPr>
          <a:lstStyle/>
          <a:p>
            <a:pPr fontAlgn="auto">
              <a:spcBef>
                <a:spcPts val="0"/>
              </a:spcBef>
              <a:defRPr/>
            </a:pPr>
            <a:r>
              <a:rPr lang="en-US" sz="700" dirty="0">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https://www.ncbi.nlm.nih.gov/books/NBK470159/</a:t>
            </a:r>
            <a:r>
              <a:rPr lang="en-US" sz="700" dirty="0">
                <a:latin typeface="Arial" panose="020B0604020202020204" pitchFamily="34" charset="0"/>
                <a:cs typeface="Arial" panose="020B0604020202020204" pitchFamily="34" charset="0"/>
              </a:rPr>
              <a:t> Accessed 4/3/23</a:t>
            </a:r>
          </a:p>
          <a:p>
            <a:pPr fontAlgn="auto">
              <a:spcBef>
                <a:spcPts val="0"/>
              </a:spcBef>
              <a:defRPr/>
            </a:pPr>
            <a:r>
              <a:rPr lang="en-US" sz="700" dirty="0">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https://www.ncbi.nlm.nih.gov/books/NBK519543/</a:t>
            </a:r>
            <a:r>
              <a:rPr lang="en-US" sz="700" dirty="0">
                <a:latin typeface="Arial" panose="020B0604020202020204" pitchFamily="34" charset="0"/>
                <a:cs typeface="Arial" panose="020B0604020202020204" pitchFamily="34" charset="0"/>
              </a:rPr>
              <a:t> Accessed 4/3/23</a:t>
            </a:r>
          </a:p>
          <a:p>
            <a:pPr fontAlgn="auto">
              <a:spcBef>
                <a:spcPts val="0"/>
              </a:spcBef>
              <a:defRPr/>
            </a:pPr>
            <a:r>
              <a:rPr lang="en-US" sz="700" dirty="0">
                <a:latin typeface="Arial" panose="020B0604020202020204" pitchFamily="34" charset="0"/>
                <a:cs typeface="Arial" panose="020B0604020202020204" pitchFamily="34" charset="0"/>
              </a:rPr>
              <a:t>Lima, A. R., et al. (2002). </a:t>
            </a:r>
            <a:r>
              <a:rPr lang="en-US" sz="700" i="1" dirty="0">
                <a:latin typeface="Arial" panose="020B0604020202020204" pitchFamily="34" charset="0"/>
                <a:cs typeface="Arial" panose="020B0604020202020204" pitchFamily="34" charset="0"/>
              </a:rPr>
              <a:t>The Cochrane database of systematic reviews</a:t>
            </a:r>
            <a:r>
              <a:rPr lang="en-US" sz="700" dirty="0">
                <a:latin typeface="Arial" panose="020B0604020202020204" pitchFamily="34" charset="0"/>
                <a:cs typeface="Arial" panose="020B0604020202020204" pitchFamily="34" charset="0"/>
              </a:rPr>
              <a:t>, </a:t>
            </a:r>
            <a:r>
              <a:rPr lang="en-US" sz="700" i="1" dirty="0">
                <a:latin typeface="Arial" panose="020B0604020202020204" pitchFamily="34" charset="0"/>
                <a:cs typeface="Arial" panose="020B0604020202020204" pitchFamily="34" charset="0"/>
              </a:rPr>
              <a:t>1999</a:t>
            </a:r>
            <a:r>
              <a:rPr lang="en-US" sz="700" dirty="0">
                <a:latin typeface="Arial" panose="020B0604020202020204" pitchFamily="34" charset="0"/>
                <a:cs typeface="Arial" panose="020B0604020202020204" pitchFamily="34" charset="0"/>
              </a:rPr>
              <a:t>(1), CD001950</a:t>
            </a:r>
            <a:r>
              <a:rPr lang="en-US" sz="700" dirty="0">
                <a:latin typeface="Arial" panose="020B0604020202020204" pitchFamily="34" charset="0"/>
              </a:rPr>
              <a:t>.</a:t>
            </a:r>
            <a:endParaRPr lang="en-US" sz="700" dirty="0"/>
          </a:p>
        </p:txBody>
      </p:sp>
      <p:sp>
        <p:nvSpPr>
          <p:cNvPr id="6" name="Content Placeholder 5">
            <a:extLst>
              <a:ext uri="{FF2B5EF4-FFF2-40B4-BE49-F238E27FC236}">
                <a16:creationId xmlns:a16="http://schemas.microsoft.com/office/drawing/2014/main" id="{22FAD5AA-7A8C-68CD-9939-8B698D591E56}"/>
              </a:ext>
            </a:extLst>
          </p:cNvPr>
          <p:cNvSpPr>
            <a:spLocks noGrp="1"/>
          </p:cNvSpPr>
          <p:nvPr>
            <p:ph sz="half" idx="1"/>
          </p:nvPr>
        </p:nvSpPr>
        <p:spPr/>
        <p:txBody>
          <a:bodyPr anchor="ctr"/>
          <a:lstStyle/>
          <a:p>
            <a:r>
              <a:rPr lang="en-US" dirty="0"/>
              <a:t>Sleep disorders</a:t>
            </a:r>
          </a:p>
          <a:p>
            <a:r>
              <a:rPr lang="en-US" dirty="0"/>
              <a:t>Tourette’s Syndrome</a:t>
            </a:r>
          </a:p>
          <a:p>
            <a:r>
              <a:rPr lang="en-US" dirty="0"/>
              <a:t>Delirium</a:t>
            </a:r>
          </a:p>
          <a:p>
            <a:r>
              <a:rPr lang="en-US" dirty="0"/>
              <a:t>Delirium Tremens</a:t>
            </a:r>
          </a:p>
          <a:p>
            <a:r>
              <a:rPr lang="en-US" dirty="0"/>
              <a:t>Akathisia</a:t>
            </a:r>
          </a:p>
        </p:txBody>
      </p:sp>
      <p:pic>
        <p:nvPicPr>
          <p:cNvPr id="7" name="Content Placeholder 10" descr="A person lying on a bed&#10;&#10;Description automatically generated with medium confidence">
            <a:extLst>
              <a:ext uri="{FF2B5EF4-FFF2-40B4-BE49-F238E27FC236}">
                <a16:creationId xmlns:a16="http://schemas.microsoft.com/office/drawing/2014/main" id="{B62F7406-614A-6AC3-921A-01E513D26773}"/>
              </a:ext>
            </a:extLst>
          </p:cNvPr>
          <p:cNvPicPr>
            <a:picLocks noGrp="1" noChangeAspect="1" noChangeArrowheads="1"/>
          </p:cNvPicPr>
          <p:nvPr>
            <p:ph sz="half" idx="2"/>
          </p:nvPr>
        </p:nvPicPr>
        <p:blipFill>
          <a:blip r:embed="rId5">
            <a:extLst>
              <a:ext uri="{28A0092B-C50C-407E-A947-70E740481C1C}">
                <a14:useLocalDpi xmlns:a14="http://schemas.microsoft.com/office/drawing/2010/main"/>
              </a:ext>
            </a:extLst>
          </a:blip>
          <a:srcRect/>
          <a:stretch>
            <a:fillRect/>
          </a:stretch>
        </p:blipFill>
        <p:spPr>
          <a:xfrm>
            <a:off x="4648200" y="1537494"/>
            <a:ext cx="4038600" cy="2692400"/>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1F6E36D-DA9E-4575-E00F-757AFFCE2CE9}"/>
              </a:ext>
            </a:extLst>
          </p:cNvPr>
          <p:cNvSpPr>
            <a:spLocks noGrp="1"/>
          </p:cNvSpPr>
          <p:nvPr>
            <p:ph sz="half" idx="1"/>
          </p:nvPr>
        </p:nvSpPr>
        <p:spPr/>
        <p:txBody>
          <a:bodyPr>
            <a:normAutofit/>
          </a:bodyPr>
          <a:lstStyle/>
          <a:p>
            <a:r>
              <a:rPr lang="en-US" dirty="0"/>
              <a:t>22 prescription guidelines written specifically about BZDs</a:t>
            </a:r>
          </a:p>
          <a:p>
            <a:r>
              <a:rPr lang="en-US" dirty="0"/>
              <a:t>1 prescription guideline uses GRADE methodology</a:t>
            </a:r>
          </a:p>
          <a:p>
            <a:r>
              <a:rPr lang="en-US" dirty="0"/>
              <a:t>Over 80 guidelines which include BZDs, most of which are written by professional organizations, are are limited to the treatment of a specific condition</a:t>
            </a:r>
          </a:p>
          <a:p>
            <a:r>
              <a:rPr lang="en-US" dirty="0"/>
              <a:t>Above-mentioned guidelines are often inconsistent or do not cover all aspects of BZD prescribing</a:t>
            </a:r>
          </a:p>
        </p:txBody>
      </p:sp>
      <p:pic>
        <p:nvPicPr>
          <p:cNvPr id="67586" name="Content Placeholder 8" descr="A person looking at a drawing&#10;&#10;Description automatically generated with medium confidence">
            <a:extLst>
              <a:ext uri="{FF2B5EF4-FFF2-40B4-BE49-F238E27FC236}">
                <a16:creationId xmlns:a16="http://schemas.microsoft.com/office/drawing/2014/main" id="{2FAB3575-C8A4-EDAE-64D3-593664048A91}"/>
              </a:ext>
            </a:extLst>
          </p:cNvPr>
          <p:cNvPicPr>
            <a:picLocks noGrp="1" noChangeAspect="1" noChangeArrowheads="1"/>
          </p:cNvPicPr>
          <p:nvPr>
            <p:ph sz="half" idx="2"/>
          </p:nvPr>
        </p:nvPicPr>
        <p:blipFill>
          <a:blip r:embed="rId3" cstate="print">
            <a:extLst>
              <a:ext uri="{28A0092B-C50C-407E-A947-70E740481C1C}">
                <a14:useLocalDpi xmlns:a14="http://schemas.microsoft.com/office/drawing/2010/main"/>
              </a:ext>
            </a:extLst>
          </a:blip>
          <a:stretch>
            <a:fillRect/>
          </a:stretch>
        </p:blipFill>
        <p:spPr>
          <a:xfrm>
            <a:off x="4649787" y="1543844"/>
            <a:ext cx="4038600" cy="26797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7587" name="Title 3">
            <a:extLst>
              <a:ext uri="{FF2B5EF4-FFF2-40B4-BE49-F238E27FC236}">
                <a16:creationId xmlns:a16="http://schemas.microsoft.com/office/drawing/2014/main" id="{34AAAD55-2DF2-329E-9F8F-4087420EA10B}"/>
              </a:ext>
            </a:extLst>
          </p:cNvPr>
          <p:cNvSpPr>
            <a:spLocks noGrp="1" noChangeArrowheads="1"/>
          </p:cNvSpPr>
          <p:nvPr>
            <p:ph type="title"/>
          </p:nvPr>
        </p:nvSpPr>
        <p:spPr/>
        <p:txBody>
          <a:bodyPr/>
          <a:lstStyle/>
          <a:p>
            <a:r>
              <a:rPr lang="en-US" altLang="en-US" b="1" dirty="0">
                <a:solidFill>
                  <a:srgbClr val="000000"/>
                </a:solidFill>
              </a:rPr>
              <a:t>Prescribing Guidelines</a:t>
            </a:r>
            <a:endParaRPr lang="en-US" altLang="en-US" dirty="0"/>
          </a:p>
        </p:txBody>
      </p:sp>
      <p:sp>
        <p:nvSpPr>
          <p:cNvPr id="7" name="Text Placeholder 6">
            <a:extLst>
              <a:ext uri="{FF2B5EF4-FFF2-40B4-BE49-F238E27FC236}">
                <a16:creationId xmlns:a16="http://schemas.microsoft.com/office/drawing/2014/main" id="{A33D47FB-B967-A770-7729-F88AA501EEC0}"/>
              </a:ext>
            </a:extLst>
          </p:cNvPr>
          <p:cNvSpPr>
            <a:spLocks noGrp="1"/>
          </p:cNvSpPr>
          <p:nvPr>
            <p:ph type="body" sz="quarter" idx="11"/>
          </p:nvPr>
        </p:nvSpPr>
        <p:spPr/>
        <p:txBody>
          <a:bodyPr rtlCol="0">
            <a:normAutofit/>
          </a:bodyPr>
          <a:lstStyle/>
          <a:p>
            <a:pPr marL="0" indent="0" fontAlgn="auto">
              <a:spcBef>
                <a:spcPts val="0"/>
              </a:spcBef>
              <a:buNone/>
              <a:defRPr/>
            </a:pPr>
            <a:r>
              <a:rPr lang="en-US" sz="600" u="sng" dirty="0">
                <a:hlinkClick r:id="rId4">
                  <a:extLst>
                    <a:ext uri="{A12FA001-AC4F-418D-AE19-62706E023703}">
                      <ahyp:hlinkClr xmlns:ahyp="http://schemas.microsoft.com/office/drawing/2018/hyperlinkcolor" val="tx"/>
                    </a:ext>
                  </a:extLst>
                </a:hlinkClick>
              </a:rPr>
              <a:t>https://effectivehealthcare.ahrq.gov/get-involved/nominated-topics/safe-use-prescription</a:t>
            </a:r>
            <a:r>
              <a:rPr lang="en-US" sz="600" u="sng" dirty="0"/>
              <a:t> Accessed 4/3/23</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F514C31-9443-3208-F805-3238E60721ED}"/>
              </a:ext>
            </a:extLst>
          </p:cNvPr>
          <p:cNvSpPr>
            <a:spLocks noGrp="1"/>
          </p:cNvSpPr>
          <p:nvPr>
            <p:ph sz="half" idx="1"/>
          </p:nvPr>
        </p:nvSpPr>
        <p:spPr/>
        <p:txBody>
          <a:bodyPr>
            <a:normAutofit fontScale="92500" lnSpcReduction="20000"/>
          </a:bodyPr>
          <a:lstStyle/>
          <a:p>
            <a:pPr marL="0" indent="0">
              <a:buNone/>
            </a:pPr>
            <a:r>
              <a:rPr lang="en-US" u="sng" dirty="0"/>
              <a:t>Pregnant or nursing women</a:t>
            </a:r>
          </a:p>
          <a:p>
            <a:pPr lvl="1"/>
            <a:r>
              <a:rPr lang="en-US" dirty="0"/>
              <a:t>Pregnancy category D</a:t>
            </a:r>
          </a:p>
          <a:p>
            <a:pPr lvl="1"/>
            <a:r>
              <a:rPr lang="en-US" dirty="0"/>
              <a:t>Use is not teratogenic</a:t>
            </a:r>
          </a:p>
          <a:p>
            <a:pPr lvl="1"/>
            <a:r>
              <a:rPr lang="en-US" dirty="0"/>
              <a:t>International prevalence of benzodiazepines during pregnancy is 1.9%</a:t>
            </a:r>
          </a:p>
          <a:p>
            <a:pPr lvl="1"/>
            <a:r>
              <a:rPr lang="en-US" dirty="0"/>
              <a:t>Higher risk of spontaneous abortion</a:t>
            </a:r>
          </a:p>
          <a:p>
            <a:pPr lvl="1"/>
            <a:r>
              <a:rPr lang="en-US" dirty="0"/>
              <a:t>Higher risk of preterm birth</a:t>
            </a:r>
          </a:p>
          <a:p>
            <a:pPr lvl="1"/>
            <a:r>
              <a:rPr lang="en-US" dirty="0"/>
              <a:t>Increased risk of need for neonatal ventilatory support</a:t>
            </a:r>
          </a:p>
          <a:p>
            <a:pPr lvl="1"/>
            <a:r>
              <a:rPr lang="en-US" dirty="0"/>
              <a:t>Increased risk of floppy infant syndrome (hypotonia)</a:t>
            </a:r>
          </a:p>
          <a:p>
            <a:pPr lvl="1"/>
            <a:r>
              <a:rPr lang="en-US" dirty="0"/>
              <a:t>Linked to low birth weight, preterm labor, and intrauterine growth restriction</a:t>
            </a:r>
          </a:p>
        </p:txBody>
      </p:sp>
      <p:pic>
        <p:nvPicPr>
          <p:cNvPr id="5" name="Content Placeholder 4" descr="A picture containing person, indoor, window&#10;&#10;Description automatically generated">
            <a:extLst>
              <a:ext uri="{FF2B5EF4-FFF2-40B4-BE49-F238E27FC236}">
                <a16:creationId xmlns:a16="http://schemas.microsoft.com/office/drawing/2014/main" id="{3C128859-15F5-EA69-759D-98B73BA94B16}"/>
              </a:ext>
            </a:extLst>
          </p:cNvPr>
          <p:cNvPicPr>
            <a:picLocks noGrp="1" noChangeAspect="1"/>
          </p:cNvPicPr>
          <p:nvPr>
            <p:ph sz="half" idx="2"/>
          </p:nvPr>
        </p:nvPicPr>
        <p:blipFill>
          <a:blip r:embed="rId3" cstate="print">
            <a:extLst>
              <a:ext uri="{28A0092B-C50C-407E-A947-70E740481C1C}">
                <a14:useLocalDpi xmlns:a14="http://schemas.microsoft.com/office/drawing/2010/main"/>
              </a:ext>
            </a:extLst>
          </a:blip>
          <a:stretch>
            <a:fillRect/>
          </a:stretch>
        </p:blipFill>
        <p:spPr>
          <a:xfrm>
            <a:off x="4783137" y="1258094"/>
            <a:ext cx="3771900" cy="3251200"/>
          </a:xfrm>
          <a:prstGeom prst="rect">
            <a:avLst/>
          </a:prstGeom>
          <a:ln>
            <a:noFill/>
          </a:ln>
          <a:effectLst>
            <a:outerShdw blurRad="292100" dist="139700" dir="2700000" algn="tl" rotWithShape="0">
              <a:srgbClr val="333333">
                <a:alpha val="65000"/>
              </a:srgbClr>
            </a:outerShdw>
          </a:effectLst>
        </p:spPr>
      </p:pic>
      <p:sp>
        <p:nvSpPr>
          <p:cNvPr id="69635" name="Title 3">
            <a:extLst>
              <a:ext uri="{FF2B5EF4-FFF2-40B4-BE49-F238E27FC236}">
                <a16:creationId xmlns:a16="http://schemas.microsoft.com/office/drawing/2014/main" id="{667209BB-6D50-A454-7516-F99264003A75}"/>
              </a:ext>
            </a:extLst>
          </p:cNvPr>
          <p:cNvSpPr>
            <a:spLocks noGrp="1" noChangeArrowheads="1"/>
          </p:cNvSpPr>
          <p:nvPr>
            <p:ph type="title"/>
          </p:nvPr>
        </p:nvSpPr>
        <p:spPr/>
        <p:txBody>
          <a:bodyPr/>
          <a:lstStyle/>
          <a:p>
            <a:r>
              <a:rPr lang="en-US" altLang="en-US" b="1" dirty="0"/>
              <a:t>Who Should Avoid Benzodiazepines?</a:t>
            </a:r>
          </a:p>
        </p:txBody>
      </p:sp>
      <p:sp>
        <p:nvSpPr>
          <p:cNvPr id="17415" name="Text Placeholder 4">
            <a:extLst>
              <a:ext uri="{FF2B5EF4-FFF2-40B4-BE49-F238E27FC236}">
                <a16:creationId xmlns:a16="http://schemas.microsoft.com/office/drawing/2014/main" id="{A9F18FBE-A931-ABFE-8582-2383A870806F}"/>
              </a:ext>
            </a:extLst>
          </p:cNvPr>
          <p:cNvSpPr>
            <a:spLocks noGrp="1"/>
          </p:cNvSpPr>
          <p:nvPr>
            <p:ph type="body" sz="quarter" idx="11"/>
          </p:nvPr>
        </p:nvSpPr>
        <p:spPr/>
        <p:txBody>
          <a:bodyPr rtlCol="0">
            <a:noAutofit/>
          </a:bodyPr>
          <a:lstStyle/>
          <a:p>
            <a:pPr fontAlgn="auto">
              <a:spcBef>
                <a:spcPts val="0"/>
              </a:spcBef>
              <a:defRPr/>
            </a:pPr>
            <a:r>
              <a:rPr lang="en-US" sz="600" dirty="0" err="1">
                <a:latin typeface="Arial" panose="020B0604020202020204" pitchFamily="34" charset="0"/>
                <a:cs typeface="Arial" panose="020B0604020202020204" pitchFamily="34" charset="0"/>
              </a:rPr>
              <a:t>Wikner</a:t>
            </a:r>
            <a:r>
              <a:rPr lang="en-US" sz="600" dirty="0">
                <a:latin typeface="Arial" panose="020B0604020202020204" pitchFamily="34" charset="0"/>
                <a:cs typeface="Arial" panose="020B0604020202020204" pitchFamily="34" charset="0"/>
              </a:rPr>
              <a:t>, B.N., et al. </a:t>
            </a:r>
            <a:r>
              <a:rPr lang="en-US" sz="600" i="1" dirty="0" err="1">
                <a:latin typeface="Arial" panose="020B0604020202020204" pitchFamily="34" charset="0"/>
                <a:cs typeface="Arial" panose="020B0604020202020204" pitchFamily="34" charset="0"/>
              </a:rPr>
              <a:t>Pharmacoepidemiol</a:t>
            </a:r>
            <a:r>
              <a:rPr lang="en-US" sz="600" i="1" dirty="0">
                <a:latin typeface="Arial" panose="020B0604020202020204" pitchFamily="34" charset="0"/>
                <a:cs typeface="Arial" panose="020B0604020202020204" pitchFamily="34" charset="0"/>
              </a:rPr>
              <a:t>. Drug </a:t>
            </a:r>
            <a:r>
              <a:rPr lang="en-US" sz="600" i="1" dirty="0" err="1">
                <a:latin typeface="Arial" panose="020B0604020202020204" pitchFamily="34" charset="0"/>
                <a:cs typeface="Arial" panose="020B0604020202020204" pitchFamily="34" charset="0"/>
              </a:rPr>
              <a:t>Saf</a:t>
            </a:r>
            <a:r>
              <a:rPr lang="en-US" sz="600" i="1" dirty="0">
                <a:latin typeface="Arial" panose="020B0604020202020204" pitchFamily="34" charset="0"/>
                <a:cs typeface="Arial" panose="020B0604020202020204" pitchFamily="34" charset="0"/>
              </a:rPr>
              <a:t>.</a:t>
            </a:r>
            <a:r>
              <a:rPr lang="en-US" sz="600" dirty="0">
                <a:latin typeface="Arial" panose="020B0604020202020204" pitchFamily="34" charset="0"/>
                <a:cs typeface="Arial" panose="020B0604020202020204" pitchFamily="34" charset="0"/>
              </a:rPr>
              <a:t> </a:t>
            </a:r>
            <a:r>
              <a:rPr lang="en-US" sz="600" b="1" dirty="0">
                <a:latin typeface="Arial" panose="020B0604020202020204" pitchFamily="34" charset="0"/>
                <a:cs typeface="Arial" panose="020B0604020202020204" pitchFamily="34" charset="0"/>
              </a:rPr>
              <a:t>2007</a:t>
            </a:r>
            <a:r>
              <a:rPr lang="en-US" sz="600" dirty="0">
                <a:latin typeface="Arial" panose="020B0604020202020204" pitchFamily="34" charset="0"/>
                <a:cs typeface="Arial" panose="020B0604020202020204" pitchFamily="34" charset="0"/>
              </a:rPr>
              <a:t>, </a:t>
            </a:r>
            <a:r>
              <a:rPr lang="en-US" sz="600" i="1" dirty="0">
                <a:latin typeface="Arial" panose="020B0604020202020204" pitchFamily="34" charset="0"/>
                <a:cs typeface="Arial" panose="020B0604020202020204" pitchFamily="34" charset="0"/>
              </a:rPr>
              <a:t>16</a:t>
            </a:r>
            <a:r>
              <a:rPr lang="en-US" sz="600" dirty="0">
                <a:latin typeface="Arial" panose="020B0604020202020204" pitchFamily="34" charset="0"/>
                <a:cs typeface="Arial" panose="020B0604020202020204" pitchFamily="34" charset="0"/>
              </a:rPr>
              <a:t>, 1203–1210.</a:t>
            </a:r>
          </a:p>
          <a:p>
            <a:pPr fontAlgn="auto">
              <a:spcBef>
                <a:spcPts val="0"/>
              </a:spcBef>
              <a:defRPr/>
            </a:pPr>
            <a:r>
              <a:rPr lang="en-US" sz="600" dirty="0">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https://www.accessdata.fda.gov/drugsatfda_docs/label/2011/018276s045lbl.pdf</a:t>
            </a:r>
            <a:r>
              <a:rPr lang="en-US" sz="600" dirty="0">
                <a:latin typeface="Arial" panose="020B0604020202020204" pitchFamily="34" charset="0"/>
                <a:cs typeface="Arial" panose="020B0604020202020204" pitchFamily="34" charset="0"/>
              </a:rPr>
              <a:t> Accessed 4/3/23</a:t>
            </a:r>
          </a:p>
          <a:p>
            <a:pPr fontAlgn="auto">
              <a:spcBef>
                <a:spcPts val="0"/>
              </a:spcBef>
              <a:defRPr/>
            </a:pPr>
            <a:r>
              <a:rPr lang="en-US" sz="600" dirty="0" err="1">
                <a:latin typeface="Arial" panose="020B0604020202020204" pitchFamily="34" charset="0"/>
                <a:cs typeface="Arial" panose="020B0604020202020204" pitchFamily="34" charset="0"/>
              </a:rPr>
              <a:t>Bais</a:t>
            </a:r>
            <a:r>
              <a:rPr lang="en-US" sz="600" dirty="0">
                <a:latin typeface="Arial" panose="020B0604020202020204" pitchFamily="34" charset="0"/>
                <a:cs typeface="Arial" panose="020B0604020202020204" pitchFamily="34" charset="0"/>
              </a:rPr>
              <a:t>, B., et al. (2020). </a:t>
            </a:r>
            <a:r>
              <a:rPr lang="en-US" sz="600" i="1" dirty="0">
                <a:latin typeface="Arial" panose="020B0604020202020204" pitchFamily="34" charset="0"/>
                <a:cs typeface="Arial" panose="020B0604020202020204" pitchFamily="34" charset="0"/>
              </a:rPr>
              <a:t>Journal of affective disorders</a:t>
            </a:r>
            <a:r>
              <a:rPr lang="en-US" sz="600" dirty="0">
                <a:latin typeface="Arial" panose="020B0604020202020204" pitchFamily="34" charset="0"/>
                <a:cs typeface="Arial" panose="020B0604020202020204" pitchFamily="34" charset="0"/>
              </a:rPr>
              <a:t>, </a:t>
            </a:r>
            <a:r>
              <a:rPr lang="en-US" sz="600" i="1" dirty="0">
                <a:latin typeface="Arial" panose="020B0604020202020204" pitchFamily="34" charset="0"/>
                <a:cs typeface="Arial" panose="020B0604020202020204" pitchFamily="34" charset="0"/>
              </a:rPr>
              <a:t>269</a:t>
            </a:r>
            <a:r>
              <a:rPr lang="en-US" sz="600" dirty="0">
                <a:latin typeface="Arial" panose="020B0604020202020204" pitchFamily="34" charset="0"/>
                <a:cs typeface="Arial" panose="020B0604020202020204" pitchFamily="34" charset="0"/>
              </a:rPr>
              <a:t>, 18–27. </a:t>
            </a:r>
          </a:p>
          <a:p>
            <a:pPr fontAlgn="auto">
              <a:spcBef>
                <a:spcPts val="0"/>
              </a:spcBef>
              <a:defRPr/>
            </a:pPr>
            <a:r>
              <a:rPr lang="en-US" sz="600" dirty="0" err="1">
                <a:latin typeface="Arial" panose="020B0604020202020204" pitchFamily="34" charset="0"/>
                <a:cs typeface="Arial" panose="020B0604020202020204" pitchFamily="34" charset="0"/>
              </a:rPr>
              <a:t>Edinoff</a:t>
            </a:r>
            <a:r>
              <a:rPr lang="en-US" sz="600" dirty="0">
                <a:latin typeface="Arial" panose="020B0604020202020204" pitchFamily="34" charset="0"/>
                <a:cs typeface="Arial" panose="020B0604020202020204" pitchFamily="34" charset="0"/>
              </a:rPr>
              <a:t>, A. N., et al. (2021). </a:t>
            </a:r>
            <a:r>
              <a:rPr lang="en-US" sz="600" i="1" dirty="0">
                <a:latin typeface="Arial" panose="020B0604020202020204" pitchFamily="34" charset="0"/>
                <a:cs typeface="Arial" panose="020B0604020202020204" pitchFamily="34" charset="0"/>
              </a:rPr>
              <a:t>Neurology International</a:t>
            </a:r>
            <a:r>
              <a:rPr lang="en-US" sz="600" dirty="0">
                <a:latin typeface="Arial" panose="020B0604020202020204" pitchFamily="34" charset="0"/>
                <a:cs typeface="Arial" panose="020B0604020202020204" pitchFamily="34" charset="0"/>
              </a:rPr>
              <a:t>, </a:t>
            </a:r>
            <a:r>
              <a:rPr lang="en-US" sz="600" i="1" dirty="0">
                <a:latin typeface="Arial" panose="020B0604020202020204" pitchFamily="34" charset="0"/>
                <a:cs typeface="Arial" panose="020B0604020202020204" pitchFamily="34" charset="0"/>
              </a:rPr>
              <a:t>13</a:t>
            </a:r>
            <a:r>
              <a:rPr lang="en-US" sz="600" dirty="0">
                <a:latin typeface="Arial" panose="020B0604020202020204" pitchFamily="34" charset="0"/>
                <a:cs typeface="Arial" panose="020B0604020202020204" pitchFamily="34" charset="0"/>
              </a:rPr>
              <a:t>(4), 594–607.</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 picture containing person, person, orange&#10;&#10;Description automatically generated">
            <a:extLst>
              <a:ext uri="{FF2B5EF4-FFF2-40B4-BE49-F238E27FC236}">
                <a16:creationId xmlns:a16="http://schemas.microsoft.com/office/drawing/2014/main" id="{7636991A-0E90-65BE-F336-EEAC04EB0F35}"/>
              </a:ext>
            </a:extLst>
          </p:cNvPr>
          <p:cNvPicPr>
            <a:picLocks noGrp="1" noChangeAspect="1"/>
          </p:cNvPicPr>
          <p:nvPr>
            <p:ph sz="half" idx="1"/>
          </p:nvPr>
        </p:nvPicPr>
        <p:blipFill>
          <a:blip r:embed="rId3" cstate="print">
            <a:extLst>
              <a:ext uri="{28A0092B-C50C-407E-A947-70E740481C1C}">
                <a14:useLocalDpi xmlns:a14="http://schemas.microsoft.com/office/drawing/2010/main"/>
              </a:ext>
            </a:extLst>
          </a:blip>
          <a:stretch>
            <a:fillRect/>
          </a:stretch>
        </p:blipFill>
        <p:spPr>
          <a:xfrm>
            <a:off x="457199" y="1326091"/>
            <a:ext cx="4038600" cy="2679700"/>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p:spPr>
      </p:pic>
      <p:sp>
        <p:nvSpPr>
          <p:cNvPr id="2" name="Content Placeholder 1">
            <a:extLst>
              <a:ext uri="{FF2B5EF4-FFF2-40B4-BE49-F238E27FC236}">
                <a16:creationId xmlns:a16="http://schemas.microsoft.com/office/drawing/2014/main" id="{38545251-B771-FE13-0B72-6E356EF80734}"/>
              </a:ext>
            </a:extLst>
          </p:cNvPr>
          <p:cNvSpPr>
            <a:spLocks noGrp="1"/>
          </p:cNvSpPr>
          <p:nvPr>
            <p:ph sz="half" idx="2"/>
          </p:nvPr>
        </p:nvSpPr>
        <p:spPr/>
        <p:txBody>
          <a:bodyPr>
            <a:normAutofit/>
          </a:bodyPr>
          <a:lstStyle/>
          <a:p>
            <a:pPr marL="0" indent="0">
              <a:buNone/>
            </a:pPr>
            <a:r>
              <a:rPr lang="en-US" u="sng" dirty="0"/>
              <a:t>Elderly</a:t>
            </a:r>
          </a:p>
          <a:p>
            <a:pPr lvl="1"/>
            <a:r>
              <a:rPr lang="en-US" dirty="0"/>
              <a:t>Criteria for use</a:t>
            </a:r>
          </a:p>
          <a:p>
            <a:pPr lvl="2"/>
            <a:r>
              <a:rPr lang="en-US" dirty="0"/>
              <a:t>BEERs criteria</a:t>
            </a:r>
          </a:p>
          <a:p>
            <a:pPr lvl="2"/>
            <a:r>
              <a:rPr lang="en-US" dirty="0"/>
              <a:t>START/STOPP criteria</a:t>
            </a:r>
          </a:p>
          <a:p>
            <a:pPr lvl="1"/>
            <a:r>
              <a:rPr lang="en-US" dirty="0"/>
              <a:t>Increased risk of:</a:t>
            </a:r>
          </a:p>
          <a:p>
            <a:pPr lvl="2"/>
            <a:r>
              <a:rPr lang="en-US" dirty="0"/>
              <a:t>Cognitive impairment</a:t>
            </a:r>
          </a:p>
          <a:p>
            <a:pPr lvl="2"/>
            <a:r>
              <a:rPr lang="en-US" dirty="0"/>
              <a:t>Delirium</a:t>
            </a:r>
          </a:p>
          <a:p>
            <a:pPr lvl="2"/>
            <a:r>
              <a:rPr lang="en-US" dirty="0"/>
              <a:t>Falls/fractures</a:t>
            </a:r>
          </a:p>
          <a:p>
            <a:pPr lvl="2"/>
            <a:r>
              <a:rPr lang="en-US" dirty="0"/>
              <a:t>Motor vehicle accidents</a:t>
            </a:r>
          </a:p>
        </p:txBody>
      </p:sp>
      <p:sp>
        <p:nvSpPr>
          <p:cNvPr id="71683" name="Title 3">
            <a:extLst>
              <a:ext uri="{FF2B5EF4-FFF2-40B4-BE49-F238E27FC236}">
                <a16:creationId xmlns:a16="http://schemas.microsoft.com/office/drawing/2014/main" id="{19E0B19D-FCC1-0692-CEF8-60700B79A15D}"/>
              </a:ext>
            </a:extLst>
          </p:cNvPr>
          <p:cNvSpPr>
            <a:spLocks noGrp="1" noChangeArrowheads="1"/>
          </p:cNvSpPr>
          <p:nvPr>
            <p:ph type="title"/>
          </p:nvPr>
        </p:nvSpPr>
        <p:spPr/>
        <p:txBody>
          <a:bodyPr/>
          <a:lstStyle/>
          <a:p>
            <a:r>
              <a:rPr lang="en-US" altLang="en-US" dirty="0"/>
              <a:t>Who Should Avoid Benzodiazepines?</a:t>
            </a:r>
          </a:p>
        </p:txBody>
      </p:sp>
      <p:sp>
        <p:nvSpPr>
          <p:cNvPr id="18441" name="Text Placeholder 4">
            <a:extLst>
              <a:ext uri="{FF2B5EF4-FFF2-40B4-BE49-F238E27FC236}">
                <a16:creationId xmlns:a16="http://schemas.microsoft.com/office/drawing/2014/main" id="{196BF7C4-857F-302F-1FB1-0124D2ADA950}"/>
              </a:ext>
            </a:extLst>
          </p:cNvPr>
          <p:cNvSpPr>
            <a:spLocks noGrp="1"/>
          </p:cNvSpPr>
          <p:nvPr>
            <p:ph type="body" sz="quarter" idx="11"/>
          </p:nvPr>
        </p:nvSpPr>
        <p:spPr>
          <a:xfrm>
            <a:off x="845128" y="4436533"/>
            <a:ext cx="7728856" cy="625719"/>
          </a:xfrm>
        </p:spPr>
        <p:txBody>
          <a:bodyPr rtlCol="0">
            <a:normAutofit/>
          </a:bodyPr>
          <a:lstStyle/>
          <a:p>
            <a:pPr fontAlgn="auto">
              <a:spcBef>
                <a:spcPts val="0"/>
              </a:spcBef>
              <a:defRPr/>
            </a:pPr>
            <a:r>
              <a:rPr lang="en-US" sz="600" dirty="0" err="1">
                <a:latin typeface="Arial" panose="020B0604020202020204" pitchFamily="34" charset="0"/>
                <a:cs typeface="Arial" panose="020B0604020202020204" pitchFamily="34" charset="0"/>
              </a:rPr>
              <a:t>Edinoff</a:t>
            </a:r>
            <a:r>
              <a:rPr lang="en-US" sz="600" dirty="0">
                <a:latin typeface="Arial" panose="020B0604020202020204" pitchFamily="34" charset="0"/>
                <a:cs typeface="Arial" panose="020B0604020202020204" pitchFamily="34" charset="0"/>
              </a:rPr>
              <a:t>, A. N., et al. (2021). </a:t>
            </a:r>
            <a:r>
              <a:rPr lang="en-US" sz="600" i="1" dirty="0">
                <a:latin typeface="Arial" panose="020B0604020202020204" pitchFamily="34" charset="0"/>
                <a:cs typeface="Arial" panose="020B0604020202020204" pitchFamily="34" charset="0"/>
              </a:rPr>
              <a:t>Neurology International</a:t>
            </a:r>
            <a:r>
              <a:rPr lang="en-US" sz="600" dirty="0">
                <a:latin typeface="Arial" panose="020B0604020202020204" pitchFamily="34" charset="0"/>
                <a:cs typeface="Arial" panose="020B0604020202020204" pitchFamily="34" charset="0"/>
              </a:rPr>
              <a:t>, </a:t>
            </a:r>
            <a:r>
              <a:rPr lang="en-US" sz="600" i="1" dirty="0">
                <a:latin typeface="Arial" panose="020B0604020202020204" pitchFamily="34" charset="0"/>
                <a:cs typeface="Arial" panose="020B0604020202020204" pitchFamily="34" charset="0"/>
              </a:rPr>
              <a:t>13</a:t>
            </a:r>
            <a:r>
              <a:rPr lang="en-US" sz="600" dirty="0">
                <a:latin typeface="Arial" panose="020B0604020202020204" pitchFamily="34" charset="0"/>
                <a:cs typeface="Arial" panose="020B0604020202020204" pitchFamily="34" charset="0"/>
              </a:rPr>
              <a:t>(4), 594–607.</a:t>
            </a:r>
          </a:p>
          <a:p>
            <a:pPr fontAlgn="auto">
              <a:spcBef>
                <a:spcPts val="0"/>
              </a:spcBef>
              <a:defRPr/>
            </a:pPr>
            <a:r>
              <a:rPr lang="en-US" sz="600" dirty="0">
                <a:latin typeface="Arial" panose="020B0604020202020204" pitchFamily="34" charset="0"/>
                <a:cs typeface="Arial" panose="020B0604020202020204" pitchFamily="34" charset="0"/>
              </a:rPr>
              <a:t>Paul Gallagher, Denis </a:t>
            </a:r>
            <a:r>
              <a:rPr lang="en-US" sz="600" dirty="0" err="1">
                <a:latin typeface="Arial" panose="020B0604020202020204" pitchFamily="34" charset="0"/>
                <a:cs typeface="Arial" panose="020B0604020202020204" pitchFamily="34" charset="0"/>
              </a:rPr>
              <a:t>O’Mahony</a:t>
            </a:r>
            <a:r>
              <a:rPr lang="en-US" sz="600" dirty="0">
                <a:latin typeface="Arial" panose="020B0604020202020204" pitchFamily="34" charset="0"/>
                <a:cs typeface="Arial" panose="020B0604020202020204" pitchFamily="34" charset="0"/>
              </a:rPr>
              <a:t>, STOPP. (2008)  </a:t>
            </a:r>
            <a:r>
              <a:rPr lang="en-US" sz="600" i="1" dirty="0">
                <a:latin typeface="Arial" panose="020B0604020202020204" pitchFamily="34" charset="0"/>
                <a:cs typeface="Arial" panose="020B0604020202020204" pitchFamily="34" charset="0"/>
              </a:rPr>
              <a:t>Age and Ageing</a:t>
            </a:r>
            <a:r>
              <a:rPr lang="en-US" sz="600" dirty="0">
                <a:latin typeface="Arial" panose="020B0604020202020204" pitchFamily="34" charset="0"/>
                <a:cs typeface="Arial" panose="020B0604020202020204" pitchFamily="34" charset="0"/>
              </a:rPr>
              <a:t>, 37(6). 673–679.</a:t>
            </a:r>
          </a:p>
          <a:p>
            <a:pPr fontAlgn="auto">
              <a:spcBef>
                <a:spcPts val="0"/>
              </a:spcBef>
              <a:defRPr/>
            </a:pPr>
            <a:r>
              <a:rPr lang="en-US" sz="600" dirty="0">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https://www.health.ny.gov/professionals/protocols_and_guidelines/docs/inappropriate_med_for_older_people.pdf</a:t>
            </a:r>
            <a:r>
              <a:rPr lang="en-US" sz="600" dirty="0">
                <a:latin typeface="Arial" panose="020B0604020202020204" pitchFamily="34" charset="0"/>
                <a:cs typeface="Arial" panose="020B0604020202020204" pitchFamily="34" charset="0"/>
              </a:rPr>
              <a:t> Accessed 4/3/23</a:t>
            </a:r>
          </a:p>
          <a:p>
            <a:pPr fontAlgn="auto">
              <a:spcBef>
                <a:spcPts val="0"/>
              </a:spcBef>
              <a:defRPr/>
            </a:pPr>
            <a:r>
              <a:rPr lang="en-US" sz="600" dirty="0">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https://www.accessdata.fda.gov/drugsatfda_docs/label/2016/018276s052lbl.pdf</a:t>
            </a:r>
            <a:r>
              <a:rPr lang="en-US" sz="600" dirty="0">
                <a:latin typeface="Arial" panose="020B0604020202020204" pitchFamily="34" charset="0"/>
                <a:cs typeface="Arial" panose="020B0604020202020204" pitchFamily="34" charset="0"/>
              </a:rPr>
              <a:t> Accessed 4/3/23</a:t>
            </a:r>
          </a:p>
          <a:p>
            <a:pPr fontAlgn="auto">
              <a:spcBef>
                <a:spcPts val="0"/>
              </a:spcBef>
              <a:defRPr/>
            </a:pPr>
            <a:r>
              <a:rPr lang="en-US" sz="600" dirty="0">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https://www.accessdata.fda.gov/drugsatfda_docs/label/2021/017794s048lbl.pdf</a:t>
            </a:r>
            <a:r>
              <a:rPr lang="en-US" sz="600" dirty="0">
                <a:latin typeface="Arial" panose="020B0604020202020204" pitchFamily="34" charset="0"/>
                <a:cs typeface="Arial" panose="020B0604020202020204" pitchFamily="34" charset="0"/>
              </a:rPr>
              <a:t> Accessed 4/3/23</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43274161-2EAB-B6D3-A224-C51E97CFE529}"/>
              </a:ext>
            </a:extLst>
          </p:cNvPr>
          <p:cNvSpPr>
            <a:spLocks noGrp="1"/>
          </p:cNvSpPr>
          <p:nvPr>
            <p:ph sz="half" idx="1"/>
          </p:nvPr>
        </p:nvSpPr>
        <p:spPr/>
        <p:txBody>
          <a:bodyPr>
            <a:normAutofit fontScale="92500" lnSpcReduction="10000"/>
          </a:bodyPr>
          <a:lstStyle/>
          <a:p>
            <a:pPr marL="0" indent="0">
              <a:buNone/>
            </a:pPr>
            <a:r>
              <a:rPr lang="en-US" u="sng" dirty="0"/>
              <a:t>Pediatrics</a:t>
            </a:r>
          </a:p>
          <a:p>
            <a:pPr lvl="1"/>
            <a:r>
              <a:rPr lang="en-US" dirty="0"/>
              <a:t>Guidelines do not recommend use for anxiety disorders</a:t>
            </a:r>
          </a:p>
          <a:p>
            <a:pPr lvl="1"/>
            <a:r>
              <a:rPr lang="en-US" dirty="0"/>
              <a:t>Commonly used in procedural settings to alleviate pre-procedural stress</a:t>
            </a:r>
          </a:p>
          <a:p>
            <a:pPr lvl="1"/>
            <a:r>
              <a:rPr lang="en-US" dirty="0"/>
              <a:t>Use of BZDs in children is mostly limited to short-acting agents like midazolam</a:t>
            </a:r>
          </a:p>
          <a:p>
            <a:pPr lvl="1"/>
            <a:r>
              <a:rPr lang="en-US" dirty="0"/>
              <a:t>Few studies regarding the use in acute anxiety outside of pre-procedural setting</a:t>
            </a:r>
          </a:p>
          <a:p>
            <a:pPr lvl="1"/>
            <a:r>
              <a:rPr lang="en-US" dirty="0"/>
              <a:t>Small studies in treatment of generalized anxiety and acute anxiety</a:t>
            </a:r>
          </a:p>
          <a:p>
            <a:pPr lvl="1"/>
            <a:r>
              <a:rPr lang="en-US" dirty="0"/>
              <a:t>CBT is recommended instead of BZDs</a:t>
            </a:r>
          </a:p>
        </p:txBody>
      </p:sp>
      <p:pic>
        <p:nvPicPr>
          <p:cNvPr id="5" name="Content Placeholder 4" descr="A picture containing person, indoor, child&#10;&#10;Description automatically generated">
            <a:extLst>
              <a:ext uri="{FF2B5EF4-FFF2-40B4-BE49-F238E27FC236}">
                <a16:creationId xmlns:a16="http://schemas.microsoft.com/office/drawing/2014/main" id="{8DBC1DB8-3B72-7AEF-D37E-DDEE89A4E4FC}"/>
              </a:ext>
            </a:extLst>
          </p:cNvPr>
          <p:cNvPicPr>
            <a:picLocks noGrp="1" noChangeAspect="1"/>
          </p:cNvPicPr>
          <p:nvPr>
            <p:ph sz="half" idx="2"/>
          </p:nvPr>
        </p:nvPicPr>
        <p:blipFill>
          <a:blip r:embed="rId3" cstate="print">
            <a:extLst>
              <a:ext uri="{28A0092B-C50C-407E-A947-70E740481C1C}">
                <a14:useLocalDpi xmlns:a14="http://schemas.microsoft.com/office/drawing/2010/main"/>
              </a:ext>
            </a:extLst>
          </a:blip>
          <a:stretch>
            <a:fillRect/>
          </a:stretch>
        </p:blipFill>
        <p:spPr>
          <a:xfrm>
            <a:off x="4649787" y="1543844"/>
            <a:ext cx="4038600" cy="2679700"/>
          </a:xfrm>
          <a:prstGeom prst="rect">
            <a:avLst/>
          </a:prstGeom>
          <a:ln>
            <a:noFill/>
          </a:ln>
          <a:effectLst>
            <a:outerShdw blurRad="292100" dist="139700" dir="2700000" algn="tl" rotWithShape="0">
              <a:srgbClr val="333333">
                <a:alpha val="65000"/>
              </a:srgbClr>
            </a:outerShdw>
          </a:effectLst>
        </p:spPr>
      </p:pic>
      <p:sp>
        <p:nvSpPr>
          <p:cNvPr id="73731" name="Title 3">
            <a:extLst>
              <a:ext uri="{FF2B5EF4-FFF2-40B4-BE49-F238E27FC236}">
                <a16:creationId xmlns:a16="http://schemas.microsoft.com/office/drawing/2014/main" id="{D47A18ED-6746-5C79-52B1-ED9E7D3DE94A}"/>
              </a:ext>
            </a:extLst>
          </p:cNvPr>
          <p:cNvSpPr>
            <a:spLocks noGrp="1" noChangeArrowheads="1"/>
          </p:cNvSpPr>
          <p:nvPr>
            <p:ph type="title"/>
          </p:nvPr>
        </p:nvSpPr>
        <p:spPr/>
        <p:txBody>
          <a:bodyPr/>
          <a:lstStyle/>
          <a:p>
            <a:r>
              <a:rPr lang="en-US" altLang="en-US" dirty="0"/>
              <a:t>Who Should Avoid Benzodiazepines?</a:t>
            </a:r>
          </a:p>
        </p:txBody>
      </p:sp>
      <p:sp>
        <p:nvSpPr>
          <p:cNvPr id="19463" name="Text Placeholder 4">
            <a:extLst>
              <a:ext uri="{FF2B5EF4-FFF2-40B4-BE49-F238E27FC236}">
                <a16:creationId xmlns:a16="http://schemas.microsoft.com/office/drawing/2014/main" id="{830743CE-13C7-C104-BAD9-AB31D4A1A487}"/>
              </a:ext>
            </a:extLst>
          </p:cNvPr>
          <p:cNvSpPr>
            <a:spLocks noGrp="1"/>
          </p:cNvSpPr>
          <p:nvPr>
            <p:ph type="body" sz="quarter" idx="11"/>
          </p:nvPr>
        </p:nvSpPr>
        <p:spPr/>
        <p:txBody>
          <a:bodyPr rtlCol="0">
            <a:normAutofit/>
          </a:bodyPr>
          <a:lstStyle/>
          <a:p>
            <a:pPr marL="0" indent="0" fontAlgn="auto">
              <a:spcBef>
                <a:spcPts val="0"/>
              </a:spcBef>
              <a:buNone/>
              <a:defRPr/>
            </a:pPr>
            <a:r>
              <a:rPr lang="en-US" sz="600" dirty="0" err="1"/>
              <a:t>Kuang</a:t>
            </a:r>
            <a:r>
              <a:rPr lang="en-US" sz="600" dirty="0"/>
              <a:t>, H., et al. (2017). </a:t>
            </a:r>
            <a:r>
              <a:rPr lang="en-US" sz="600" i="1" dirty="0"/>
              <a:t>Depression and anxiety</a:t>
            </a:r>
            <a:r>
              <a:rPr lang="en-US" sz="600" dirty="0"/>
              <a:t>, </a:t>
            </a:r>
            <a:r>
              <a:rPr lang="en-US" sz="600" i="1" dirty="0"/>
              <a:t>34</a:t>
            </a:r>
            <a:r>
              <a:rPr lang="en-US" sz="600" dirty="0"/>
              <a:t>(10), 888–896.</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Content Placeholder 1">
            <a:extLst>
              <a:ext uri="{FF2B5EF4-FFF2-40B4-BE49-F238E27FC236}">
                <a16:creationId xmlns:a16="http://schemas.microsoft.com/office/drawing/2014/main" id="{42D1C86F-E5D1-8C91-98D2-14A6105F9712}"/>
              </a:ext>
            </a:extLst>
          </p:cNvPr>
          <p:cNvSpPr>
            <a:spLocks noGrp="1" noChangeArrowheads="1"/>
          </p:cNvSpPr>
          <p:nvPr>
            <p:ph idx="1"/>
          </p:nvPr>
        </p:nvSpPr>
        <p:spPr>
          <a:xfrm>
            <a:off x="457200" y="1028700"/>
            <a:ext cx="8229600" cy="3730625"/>
          </a:xfrm>
        </p:spPr>
        <p:txBody>
          <a:bodyPr/>
          <a:lstStyle/>
          <a:p>
            <a:r>
              <a:rPr lang="en-US" altLang="en-US" sz="1800">
                <a:latin typeface="Arial" panose="020B0604020202020204" pitchFamily="34" charset="0"/>
                <a:cs typeface="Arial" panose="020B0604020202020204" pitchFamily="34" charset="0"/>
              </a:rPr>
              <a:t>Jolene Bressi and Lori Mor declare no existence of a financial interest in any amount related to the content of this activity.</a:t>
            </a:r>
          </a:p>
          <a:p>
            <a:endParaRPr lang="en-US" altLang="en-US" sz="1800">
              <a:latin typeface="Arial" panose="020B0604020202020204" pitchFamily="34" charset="0"/>
              <a:cs typeface="Arial" panose="020B0604020202020204" pitchFamily="34" charset="0"/>
            </a:endParaRPr>
          </a:p>
          <a:p>
            <a:endParaRPr lang="en-US" altLang="en-US" sz="1800">
              <a:latin typeface="Arial" panose="020B0604020202020204" pitchFamily="34" charset="0"/>
              <a:cs typeface="Arial" panose="020B0604020202020204" pitchFamily="34" charset="0"/>
            </a:endParaRPr>
          </a:p>
          <a:p>
            <a:r>
              <a:rPr lang="en-US" altLang="en-US" sz="1800">
                <a:latin typeface="Arial" panose="020B0604020202020204" pitchFamily="34" charset="0"/>
                <a:cs typeface="Arial" panose="020B0604020202020204" pitchFamily="34" charset="0"/>
              </a:rPr>
              <a:t>Advisory Board members and other individuals, not previously disclosed, who may review, propose recommendations, and/or edit the content of PharmCon CE activities declare no existence of a financial interest in any amount related to the content of this activity.</a:t>
            </a:r>
          </a:p>
        </p:txBody>
      </p:sp>
      <p:sp>
        <p:nvSpPr>
          <p:cNvPr id="41986" name="Title 2">
            <a:extLst>
              <a:ext uri="{FF2B5EF4-FFF2-40B4-BE49-F238E27FC236}">
                <a16:creationId xmlns:a16="http://schemas.microsoft.com/office/drawing/2014/main" id="{7B5BE9F7-3A60-2A7E-BC1C-1B29343A0E86}"/>
              </a:ext>
            </a:extLst>
          </p:cNvPr>
          <p:cNvSpPr>
            <a:spLocks noGrp="1" noChangeArrowheads="1"/>
          </p:cNvSpPr>
          <p:nvPr>
            <p:ph type="title"/>
          </p:nvPr>
        </p:nvSpPr>
        <p:spPr>
          <a:xfrm>
            <a:off x="457200" y="155575"/>
            <a:ext cx="8229600" cy="739775"/>
          </a:xfrm>
        </p:spPr>
        <p:txBody>
          <a:bodyPr/>
          <a:lstStyle/>
          <a:p>
            <a:r>
              <a:rPr lang="en-US" altLang="en-US" dirty="0"/>
              <a:t>Faculty Disclosure</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 picture containing indoor, floor&#10;&#10;Description automatically generated">
            <a:extLst>
              <a:ext uri="{FF2B5EF4-FFF2-40B4-BE49-F238E27FC236}">
                <a16:creationId xmlns:a16="http://schemas.microsoft.com/office/drawing/2014/main" id="{61D79CE8-99BA-51DF-74CB-E0450D40EFB1}"/>
              </a:ext>
            </a:extLst>
          </p:cNvPr>
          <p:cNvPicPr>
            <a:picLocks noGrp="1" noChangeAspect="1"/>
          </p:cNvPicPr>
          <p:nvPr>
            <p:ph sz="half" idx="1"/>
          </p:nvPr>
        </p:nvPicPr>
        <p:blipFill>
          <a:blip r:embed="rId3" cstate="print">
            <a:extLst>
              <a:ext uri="{28A0092B-C50C-407E-A947-70E740481C1C}">
                <a14:useLocalDpi xmlns:a14="http://schemas.microsoft.com/office/drawing/2010/main"/>
              </a:ext>
            </a:extLst>
          </a:blip>
          <a:stretch>
            <a:fillRect/>
          </a:stretch>
        </p:blipFill>
        <p:spPr>
          <a:xfrm>
            <a:off x="457199" y="1367155"/>
            <a:ext cx="4038600" cy="2692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Content Placeholder 2">
            <a:extLst>
              <a:ext uri="{FF2B5EF4-FFF2-40B4-BE49-F238E27FC236}">
                <a16:creationId xmlns:a16="http://schemas.microsoft.com/office/drawing/2014/main" id="{BD0EB5F2-1570-A015-1C62-368D9F16E153}"/>
              </a:ext>
            </a:extLst>
          </p:cNvPr>
          <p:cNvSpPr>
            <a:spLocks noGrp="1"/>
          </p:cNvSpPr>
          <p:nvPr>
            <p:ph sz="half" idx="2"/>
          </p:nvPr>
        </p:nvSpPr>
        <p:spPr/>
        <p:txBody>
          <a:bodyPr>
            <a:normAutofit/>
          </a:bodyPr>
          <a:lstStyle/>
          <a:p>
            <a:r>
              <a:rPr lang="en-US" sz="1800" u="sng" dirty="0"/>
              <a:t>Those taking opioids or illicit drugs</a:t>
            </a:r>
          </a:p>
          <a:p>
            <a:pPr lvl="1"/>
            <a:r>
              <a:rPr lang="en-US" sz="1800" dirty="0"/>
              <a:t>Black box warning regarding co-prescribing of opioids and BZDs</a:t>
            </a:r>
          </a:p>
          <a:p>
            <a:pPr lvl="2">
              <a:buFont typeface="Wingdings" pitchFamily="2" charset="2"/>
              <a:buChar char="Ø"/>
            </a:pPr>
            <a:r>
              <a:rPr lang="en-US" sz="1400" dirty="0"/>
              <a:t>Increased mortality</a:t>
            </a:r>
          </a:p>
          <a:p>
            <a:pPr lvl="2">
              <a:buFont typeface="Wingdings" pitchFamily="2" charset="2"/>
              <a:buChar char="Ø"/>
            </a:pPr>
            <a:r>
              <a:rPr lang="en-US" sz="1400" dirty="0"/>
              <a:t>Increased ER visits</a:t>
            </a:r>
          </a:p>
          <a:p>
            <a:pPr lvl="2">
              <a:buFont typeface="Wingdings" pitchFamily="2" charset="2"/>
              <a:buChar char="Ø"/>
            </a:pPr>
            <a:r>
              <a:rPr lang="en-US" sz="1400" dirty="0"/>
              <a:t>Increased inpatient admits</a:t>
            </a:r>
          </a:p>
          <a:p>
            <a:pPr lvl="1"/>
            <a:r>
              <a:rPr lang="en-US" sz="1800" dirty="0"/>
              <a:t>BZDs should not be used in patients with SUD (substance use disorder)</a:t>
            </a:r>
          </a:p>
        </p:txBody>
      </p:sp>
      <p:sp>
        <p:nvSpPr>
          <p:cNvPr id="75779" name="Title 3">
            <a:extLst>
              <a:ext uri="{FF2B5EF4-FFF2-40B4-BE49-F238E27FC236}">
                <a16:creationId xmlns:a16="http://schemas.microsoft.com/office/drawing/2014/main" id="{0F3499B0-97BA-F9AB-05E8-ADA5F0D2CE35}"/>
              </a:ext>
            </a:extLst>
          </p:cNvPr>
          <p:cNvSpPr>
            <a:spLocks noGrp="1" noChangeArrowheads="1"/>
          </p:cNvSpPr>
          <p:nvPr>
            <p:ph type="title"/>
          </p:nvPr>
        </p:nvSpPr>
        <p:spPr/>
        <p:txBody>
          <a:bodyPr/>
          <a:lstStyle/>
          <a:p>
            <a:r>
              <a:rPr lang="en-US" altLang="en-US" dirty="0"/>
              <a:t>Who Should Avoid Benzodiazepines?</a:t>
            </a:r>
          </a:p>
        </p:txBody>
      </p:sp>
      <p:sp>
        <p:nvSpPr>
          <p:cNvPr id="20491" name="Text Placeholder 4">
            <a:extLst>
              <a:ext uri="{FF2B5EF4-FFF2-40B4-BE49-F238E27FC236}">
                <a16:creationId xmlns:a16="http://schemas.microsoft.com/office/drawing/2014/main" id="{D5D7F63B-A7C8-30D9-3560-EBF21D8BFD82}"/>
              </a:ext>
            </a:extLst>
          </p:cNvPr>
          <p:cNvSpPr>
            <a:spLocks noGrp="1"/>
          </p:cNvSpPr>
          <p:nvPr>
            <p:ph type="body" sz="quarter" idx="11"/>
          </p:nvPr>
        </p:nvSpPr>
        <p:spPr>
          <a:xfrm>
            <a:off x="845128" y="4531361"/>
            <a:ext cx="7728856" cy="530892"/>
          </a:xfrm>
        </p:spPr>
        <p:txBody>
          <a:bodyPr rtlCol="0">
            <a:noAutofit/>
          </a:bodyPr>
          <a:lstStyle/>
          <a:p>
            <a:pPr fontAlgn="auto">
              <a:spcBef>
                <a:spcPts val="0"/>
              </a:spcBef>
              <a:defRPr/>
            </a:pPr>
            <a:r>
              <a:rPr lang="en-US" sz="600" dirty="0">
                <a:latin typeface="Arial" panose="020B0604020202020204" pitchFamily="34" charset="0"/>
                <a:cs typeface="Arial" panose="020B0604020202020204" pitchFamily="34" charset="0"/>
              </a:rPr>
              <a:t>Sun EC, et al. (2017). </a:t>
            </a:r>
            <a:r>
              <a:rPr lang="en-US" sz="600" i="1" dirty="0">
                <a:latin typeface="Arial" panose="020B0604020202020204" pitchFamily="34" charset="0"/>
                <a:cs typeface="Arial" panose="020B0604020202020204" pitchFamily="34" charset="0"/>
              </a:rPr>
              <a:t>BMJ</a:t>
            </a:r>
            <a:r>
              <a:rPr lang="en-US" sz="600" dirty="0">
                <a:latin typeface="Arial" panose="020B0604020202020204" pitchFamily="34" charset="0"/>
                <a:cs typeface="Arial" panose="020B0604020202020204" pitchFamily="34" charset="0"/>
              </a:rPr>
              <a:t>. 2017;356:j760.</a:t>
            </a:r>
          </a:p>
          <a:p>
            <a:pPr fontAlgn="auto">
              <a:spcBef>
                <a:spcPts val="0"/>
              </a:spcBef>
              <a:defRPr/>
            </a:pPr>
            <a:r>
              <a:rPr lang="en-US" sz="600" dirty="0">
                <a:latin typeface="Arial" panose="020B0604020202020204" pitchFamily="34" charset="0"/>
                <a:cs typeface="Arial" panose="020B0604020202020204" pitchFamily="34" charset="0"/>
              </a:rPr>
              <a:t>DuPont R. L. (2017). </a:t>
            </a:r>
            <a:r>
              <a:rPr lang="en-US" sz="600" i="1" dirty="0">
                <a:latin typeface="Arial" panose="020B0604020202020204" pitchFamily="34" charset="0"/>
                <a:cs typeface="Arial" panose="020B0604020202020204" pitchFamily="34" charset="0"/>
              </a:rPr>
              <a:t>Journal of addiction medicine</a:t>
            </a:r>
            <a:r>
              <a:rPr lang="en-US" sz="600" dirty="0">
                <a:latin typeface="Arial" panose="020B0604020202020204" pitchFamily="34" charset="0"/>
                <a:cs typeface="Arial" panose="020B0604020202020204" pitchFamily="34" charset="0"/>
              </a:rPr>
              <a:t>, </a:t>
            </a:r>
            <a:r>
              <a:rPr lang="en-US" sz="600" i="1" dirty="0">
                <a:latin typeface="Arial" panose="020B0604020202020204" pitchFamily="34" charset="0"/>
                <a:cs typeface="Arial" panose="020B0604020202020204" pitchFamily="34" charset="0"/>
              </a:rPr>
              <a:t>11</a:t>
            </a:r>
            <a:r>
              <a:rPr lang="en-US" sz="600" dirty="0">
                <a:latin typeface="Arial" panose="020B0604020202020204" pitchFamily="34" charset="0"/>
                <a:cs typeface="Arial" panose="020B0604020202020204" pitchFamily="34" charset="0"/>
              </a:rPr>
              <a:t>(2), 84–86.</a:t>
            </a:r>
          </a:p>
          <a:p>
            <a:pPr fontAlgn="auto">
              <a:spcBef>
                <a:spcPts val="0"/>
              </a:spcBef>
              <a:defRPr/>
            </a:pPr>
            <a:r>
              <a:rPr lang="en-US" sz="600" dirty="0">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https://nida.nih.gov/research-topics/opioids/benzodiazepines-opioids</a:t>
            </a:r>
            <a:r>
              <a:rPr lang="en-US" sz="600" dirty="0">
                <a:latin typeface="Arial" panose="020B0604020202020204" pitchFamily="34" charset="0"/>
                <a:cs typeface="Arial" panose="020B0604020202020204" pitchFamily="34" charset="0"/>
              </a:rPr>
              <a:t> Accessed 4/3/23</a:t>
            </a:r>
          </a:p>
          <a:p>
            <a:pPr fontAlgn="auto">
              <a:spcBef>
                <a:spcPts val="0"/>
              </a:spcBef>
              <a:defRPr/>
            </a:pPr>
            <a:r>
              <a:rPr lang="en-US" sz="600" dirty="0" err="1">
                <a:latin typeface="Arial" panose="020B0604020202020204" pitchFamily="34" charset="0"/>
                <a:cs typeface="Arial" panose="020B0604020202020204" pitchFamily="34" charset="0"/>
              </a:rPr>
              <a:t>Jessell</a:t>
            </a:r>
            <a:r>
              <a:rPr lang="en-US" sz="600" dirty="0">
                <a:latin typeface="Arial" panose="020B0604020202020204" pitchFamily="34" charset="0"/>
                <a:cs typeface="Arial" panose="020B0604020202020204" pitchFamily="34" charset="0"/>
              </a:rPr>
              <a:t>, L., et al. (2020).  </a:t>
            </a:r>
            <a:r>
              <a:rPr lang="en-US" sz="600" i="1" dirty="0">
                <a:latin typeface="Arial" panose="020B0604020202020204" pitchFamily="34" charset="0"/>
                <a:cs typeface="Arial" panose="020B0604020202020204" pitchFamily="34" charset="0"/>
              </a:rPr>
              <a:t>Journal of substance abuse treatment</a:t>
            </a:r>
            <a:r>
              <a:rPr lang="en-US" sz="600" dirty="0">
                <a:latin typeface="Arial" panose="020B0604020202020204" pitchFamily="34" charset="0"/>
                <a:cs typeface="Arial" panose="020B0604020202020204" pitchFamily="34" charset="0"/>
              </a:rPr>
              <a:t>, </a:t>
            </a:r>
            <a:r>
              <a:rPr lang="en-US" sz="600" i="1" dirty="0">
                <a:latin typeface="Arial" panose="020B0604020202020204" pitchFamily="34" charset="0"/>
                <a:cs typeface="Arial" panose="020B0604020202020204" pitchFamily="34" charset="0"/>
              </a:rPr>
              <a:t>109</a:t>
            </a:r>
            <a:r>
              <a:rPr lang="en-US" sz="600" dirty="0">
                <a:latin typeface="Arial" panose="020B0604020202020204" pitchFamily="34" charset="0"/>
                <a:cs typeface="Arial" panose="020B0604020202020204" pitchFamily="34" charset="0"/>
              </a:rPr>
              <a:t>, 56–60.</a:t>
            </a:r>
          </a:p>
          <a:p>
            <a:pPr fontAlgn="auto">
              <a:spcBef>
                <a:spcPts val="0"/>
              </a:spcBef>
              <a:defRPr/>
            </a:pPr>
            <a:r>
              <a:rPr lang="en-US" sz="600" dirty="0">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https://health.ri.gov/publications/guides/ConsiderationsForCliniciansWhenCo-PrescribingBenzodiazepinesAndOpioids.pdf</a:t>
            </a:r>
            <a:r>
              <a:rPr lang="en-US" sz="600" dirty="0">
                <a:latin typeface="Arial" panose="020B0604020202020204" pitchFamily="34" charset="0"/>
                <a:cs typeface="Arial" panose="020B0604020202020204" pitchFamily="34" charset="0"/>
              </a:rPr>
              <a:t> Accessed 4/3/23</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7569F08-05EE-CB85-C410-9521377D5C8F}"/>
              </a:ext>
            </a:extLst>
          </p:cNvPr>
          <p:cNvSpPr>
            <a:spLocks noGrp="1"/>
          </p:cNvSpPr>
          <p:nvPr>
            <p:ph sz="half" idx="1"/>
          </p:nvPr>
        </p:nvSpPr>
        <p:spPr/>
        <p:txBody>
          <a:bodyPr>
            <a:normAutofit/>
          </a:bodyPr>
          <a:lstStyle/>
          <a:p>
            <a:r>
              <a:rPr lang="en-US" dirty="0"/>
              <a:t>COPD</a:t>
            </a:r>
          </a:p>
          <a:p>
            <a:r>
              <a:rPr lang="en-US" dirty="0"/>
              <a:t>Sleep apnea</a:t>
            </a:r>
          </a:p>
          <a:p>
            <a:r>
              <a:rPr lang="en-US" dirty="0"/>
              <a:t>Acute asthma</a:t>
            </a:r>
          </a:p>
          <a:p>
            <a:r>
              <a:rPr lang="en-US" dirty="0"/>
              <a:t>Emphysema</a:t>
            </a:r>
          </a:p>
          <a:p>
            <a:r>
              <a:rPr lang="en-US" dirty="0"/>
              <a:t>Advanced liver disease</a:t>
            </a:r>
          </a:p>
          <a:p>
            <a:r>
              <a:rPr lang="en-US" dirty="0"/>
              <a:t>Kidney disease</a:t>
            </a:r>
          </a:p>
        </p:txBody>
      </p:sp>
      <p:pic>
        <p:nvPicPr>
          <p:cNvPr id="4" name="Content Placeholder 3" descr="A person with the mouth open&#10;&#10;Description automatically generated with medium confidence">
            <a:extLst>
              <a:ext uri="{FF2B5EF4-FFF2-40B4-BE49-F238E27FC236}">
                <a16:creationId xmlns:a16="http://schemas.microsoft.com/office/drawing/2014/main" id="{4BD4247A-5526-E396-D9A9-72D00DE53262}"/>
              </a:ext>
            </a:extLst>
          </p:cNvPr>
          <p:cNvPicPr>
            <a:picLocks noGrp="1" noChangeAspect="1"/>
          </p:cNvPicPr>
          <p:nvPr>
            <p:ph sz="half" idx="2"/>
          </p:nvPr>
        </p:nvPicPr>
        <p:blipFill rotWithShape="1">
          <a:blip r:embed="rId3" cstate="print">
            <a:extLst>
              <a:ext uri="{28A0092B-C50C-407E-A947-70E740481C1C}">
                <a14:useLocalDpi xmlns:a14="http://schemas.microsoft.com/office/drawing/2010/main"/>
              </a:ext>
            </a:extLst>
          </a:blip>
          <a:stretch/>
        </p:blipFill>
        <p:spPr>
          <a:xfrm>
            <a:off x="4654550" y="1035844"/>
            <a:ext cx="4025900" cy="3695700"/>
          </a:xfrm>
          <a:prstGeom prst="rect">
            <a:avLst/>
          </a:prstGeom>
          <a:ln>
            <a:noFill/>
          </a:ln>
          <a:effectLst>
            <a:softEdge rad="112500"/>
          </a:effectLst>
        </p:spPr>
      </p:pic>
      <p:sp>
        <p:nvSpPr>
          <p:cNvPr id="77827" name="Title 3">
            <a:extLst>
              <a:ext uri="{FF2B5EF4-FFF2-40B4-BE49-F238E27FC236}">
                <a16:creationId xmlns:a16="http://schemas.microsoft.com/office/drawing/2014/main" id="{7AC52B24-F670-E33B-99EE-45A2F7D716B8}"/>
              </a:ext>
            </a:extLst>
          </p:cNvPr>
          <p:cNvSpPr>
            <a:spLocks noGrp="1" noChangeArrowheads="1"/>
          </p:cNvSpPr>
          <p:nvPr>
            <p:ph type="title"/>
          </p:nvPr>
        </p:nvSpPr>
        <p:spPr/>
        <p:txBody>
          <a:bodyPr wrap="square" anchor="ctr">
            <a:normAutofit/>
          </a:bodyPr>
          <a:lstStyle/>
          <a:p>
            <a:r>
              <a:rPr lang="en-US" altLang="en-US" dirty="0"/>
              <a:t>Who Should Avoid Benzodiazepines?</a:t>
            </a:r>
          </a:p>
        </p:txBody>
      </p:sp>
      <p:sp>
        <p:nvSpPr>
          <p:cNvPr id="77832" name="Text Placeholder 4">
            <a:extLst>
              <a:ext uri="{FF2B5EF4-FFF2-40B4-BE49-F238E27FC236}">
                <a16:creationId xmlns:a16="http://schemas.microsoft.com/office/drawing/2014/main" id="{8EA8FAC6-46E3-BB15-9660-BE0C5BA1DE3B}"/>
              </a:ext>
            </a:extLst>
          </p:cNvPr>
          <p:cNvSpPr>
            <a:spLocks noGrp="1"/>
          </p:cNvSpPr>
          <p:nvPr>
            <p:ph type="body" sz="quarter" idx="11"/>
          </p:nvPr>
        </p:nvSpPr>
        <p:spPr/>
        <p:txBody>
          <a:bodyPr>
            <a:normAutofit/>
          </a:bodyPr>
          <a:lstStyle/>
          <a:p>
            <a:pPr fontAlgn="auto">
              <a:spcBef>
                <a:spcPts val="0"/>
              </a:spcBef>
              <a:defRPr/>
            </a:pPr>
            <a:r>
              <a:rPr lang="en-US" sz="600" dirty="0">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https://adf.org.au/drug-facts/benzodiazepines/</a:t>
            </a:r>
            <a:r>
              <a:rPr lang="en-US" sz="600" dirty="0">
                <a:latin typeface="Arial" panose="020B0604020202020204" pitchFamily="34" charset="0"/>
                <a:cs typeface="Arial" panose="020B0604020202020204" pitchFamily="34" charset="0"/>
              </a:rPr>
              <a:t> Accessed 4/3/23</a:t>
            </a:r>
          </a:p>
          <a:p>
            <a:pPr fontAlgn="auto">
              <a:spcBef>
                <a:spcPts val="0"/>
              </a:spcBef>
              <a:defRPr/>
            </a:pPr>
            <a:r>
              <a:rPr lang="en-US" sz="600" dirty="0">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https://www.accessdata.fda.gov/drugsatfda_docs/label/2021/017794s048lbl.pdf</a:t>
            </a:r>
            <a:r>
              <a:rPr lang="en-US" sz="600" dirty="0">
                <a:latin typeface="Arial" panose="020B0604020202020204" pitchFamily="34" charset="0"/>
                <a:cs typeface="Arial" panose="020B0604020202020204" pitchFamily="34" charset="0"/>
              </a:rPr>
              <a:t> Accessed 4/3/23</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B9A37BB-7B26-A5C4-03E0-93C670B820C9}"/>
              </a:ext>
            </a:extLst>
          </p:cNvPr>
          <p:cNvSpPr>
            <a:spLocks noGrp="1"/>
          </p:cNvSpPr>
          <p:nvPr>
            <p:ph sz="half" idx="1"/>
          </p:nvPr>
        </p:nvSpPr>
        <p:spPr/>
        <p:txBody>
          <a:bodyPr>
            <a:normAutofit fontScale="92500" lnSpcReduction="20000"/>
          </a:bodyPr>
          <a:lstStyle/>
          <a:p>
            <a:r>
              <a:rPr lang="en-US" dirty="0"/>
              <a:t>Women are more likely to be:</a:t>
            </a:r>
          </a:p>
          <a:p>
            <a:pPr lvl="1"/>
            <a:r>
              <a:rPr lang="en-US" dirty="0"/>
              <a:t>Diagnosed with anxiety disorders</a:t>
            </a:r>
          </a:p>
          <a:p>
            <a:pPr lvl="1"/>
            <a:r>
              <a:rPr lang="en-US" dirty="0"/>
              <a:t>Prescribed benzodiazepines </a:t>
            </a:r>
          </a:p>
          <a:p>
            <a:pPr lvl="1"/>
            <a:r>
              <a:rPr lang="en-US" dirty="0"/>
              <a:t>Lifetime users of benzodiazepines</a:t>
            </a:r>
          </a:p>
          <a:p>
            <a:r>
              <a:rPr lang="en-US" dirty="0"/>
              <a:t>Women are also more likely to be misdiagnosed with:</a:t>
            </a:r>
          </a:p>
          <a:p>
            <a:pPr lvl="1"/>
            <a:r>
              <a:rPr lang="en-US" dirty="0"/>
              <a:t>Anxiety</a:t>
            </a:r>
          </a:p>
          <a:p>
            <a:pPr lvl="1"/>
            <a:r>
              <a:rPr lang="en-US" dirty="0"/>
              <a:t>Attention-Deficit/Hyperactivity Disorder</a:t>
            </a:r>
          </a:p>
          <a:p>
            <a:pPr lvl="1"/>
            <a:r>
              <a:rPr lang="en-US" dirty="0"/>
              <a:t>Supraventricular Tachycardia</a:t>
            </a:r>
          </a:p>
        </p:txBody>
      </p:sp>
      <p:pic>
        <p:nvPicPr>
          <p:cNvPr id="5" name="Content Placeholder 4" descr="A picture containing person, indoor&#10;&#10;Description automatically generated">
            <a:extLst>
              <a:ext uri="{FF2B5EF4-FFF2-40B4-BE49-F238E27FC236}">
                <a16:creationId xmlns:a16="http://schemas.microsoft.com/office/drawing/2014/main" id="{4E9E906C-4A24-4F11-BA1D-76E48BA2F216}"/>
              </a:ext>
            </a:extLst>
          </p:cNvPr>
          <p:cNvPicPr>
            <a:picLocks noGrp="1" noChangeAspect="1"/>
          </p:cNvPicPr>
          <p:nvPr>
            <p:ph sz="half" idx="2"/>
          </p:nvPr>
        </p:nvPicPr>
        <p:blipFill rotWithShape="1">
          <a:blip r:embed="rId3" cstate="print">
            <a:extLst>
              <a:ext uri="{28A0092B-C50C-407E-A947-70E740481C1C}">
                <a14:useLocalDpi xmlns:a14="http://schemas.microsoft.com/office/drawing/2010/main"/>
              </a:ext>
            </a:extLst>
          </a:blip>
          <a:stretch/>
        </p:blipFill>
        <p:spPr>
          <a:xfrm>
            <a:off x="4756150" y="1131094"/>
            <a:ext cx="3822700" cy="3505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9875" name="Title 3">
            <a:extLst>
              <a:ext uri="{FF2B5EF4-FFF2-40B4-BE49-F238E27FC236}">
                <a16:creationId xmlns:a16="http://schemas.microsoft.com/office/drawing/2014/main" id="{D73BD8AF-17EA-BD2A-7F1A-B0FDAE667168}"/>
              </a:ext>
            </a:extLst>
          </p:cNvPr>
          <p:cNvSpPr>
            <a:spLocks noGrp="1" noChangeArrowheads="1"/>
          </p:cNvSpPr>
          <p:nvPr>
            <p:ph type="title"/>
          </p:nvPr>
        </p:nvSpPr>
        <p:spPr/>
        <p:txBody>
          <a:bodyPr wrap="square" anchor="ctr">
            <a:normAutofit/>
          </a:bodyPr>
          <a:lstStyle/>
          <a:p>
            <a:r>
              <a:rPr lang="en-US" altLang="en-US" sz="2800" dirty="0"/>
              <a:t>Population Health – Female Focus</a:t>
            </a:r>
          </a:p>
        </p:txBody>
      </p:sp>
      <p:sp>
        <p:nvSpPr>
          <p:cNvPr id="79880" name="Text Placeholder 4">
            <a:extLst>
              <a:ext uri="{FF2B5EF4-FFF2-40B4-BE49-F238E27FC236}">
                <a16:creationId xmlns:a16="http://schemas.microsoft.com/office/drawing/2014/main" id="{3EACCE53-EE02-FC17-CE4C-5946CF1A4D78}"/>
              </a:ext>
            </a:extLst>
          </p:cNvPr>
          <p:cNvSpPr>
            <a:spLocks noGrp="1"/>
          </p:cNvSpPr>
          <p:nvPr>
            <p:ph type="body" sz="quarter" idx="11"/>
          </p:nvPr>
        </p:nvSpPr>
        <p:spPr/>
        <p:txBody>
          <a:bodyPr numCol="2">
            <a:noAutofit/>
          </a:bodyPr>
          <a:lstStyle/>
          <a:p>
            <a:pPr fontAlgn="auto">
              <a:spcBef>
                <a:spcPts val="0"/>
              </a:spcBef>
              <a:defRPr/>
            </a:pPr>
            <a:r>
              <a:rPr lang="en-US" sz="600" dirty="0"/>
              <a:t>Quinn, P. O., &amp; </a:t>
            </a:r>
            <a:r>
              <a:rPr lang="en-US" sz="600" dirty="0" err="1"/>
              <a:t>Madhoo</a:t>
            </a:r>
            <a:r>
              <a:rPr lang="en-US" sz="600" dirty="0"/>
              <a:t>, M. (2014).</a:t>
            </a:r>
          </a:p>
          <a:p>
            <a:pPr fontAlgn="auto">
              <a:spcBef>
                <a:spcPts val="0"/>
              </a:spcBef>
              <a:defRPr/>
            </a:pPr>
            <a:r>
              <a:rPr lang="en-US" sz="600" dirty="0"/>
              <a:t>McHugh, R. K., et al. (2021). Addictive Behaviors, 112, 106608.</a:t>
            </a:r>
          </a:p>
          <a:p>
            <a:pPr fontAlgn="auto">
              <a:spcBef>
                <a:spcPts val="0"/>
              </a:spcBef>
              <a:defRPr/>
            </a:pPr>
            <a:r>
              <a:rPr lang="en-US" sz="600" dirty="0"/>
              <a:t>McHugh, R. K., et al. (2020). Journal of Psychiatric Research, 128, 33–37.</a:t>
            </a:r>
          </a:p>
          <a:p>
            <a:pPr fontAlgn="auto">
              <a:spcBef>
                <a:spcPts val="0"/>
              </a:spcBef>
              <a:defRPr/>
            </a:pPr>
            <a:endParaRPr lang="en-US" sz="600" dirty="0"/>
          </a:p>
          <a:p>
            <a:pPr fontAlgn="auto">
              <a:spcBef>
                <a:spcPts val="0"/>
              </a:spcBef>
              <a:defRPr/>
            </a:pPr>
            <a:r>
              <a:rPr lang="en-US" sz="600" dirty="0"/>
              <a:t>Colucci, R. A., et al. (2010).. American Family Physician, 82(8), 942–952.</a:t>
            </a:r>
          </a:p>
          <a:p>
            <a:pPr fontAlgn="auto">
              <a:spcBef>
                <a:spcPts val="0"/>
              </a:spcBef>
              <a:defRPr/>
            </a:pPr>
            <a:r>
              <a:rPr lang="en-US" sz="600" dirty="0"/>
              <a:t>Morgan, S. G., et al. (2016). Age and Ageing, 45(4), 535–542.</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FCCC7BA-3351-0630-3405-059715BA19D4}"/>
              </a:ext>
            </a:extLst>
          </p:cNvPr>
          <p:cNvSpPr>
            <a:spLocks noGrp="1"/>
          </p:cNvSpPr>
          <p:nvPr>
            <p:ph idx="1"/>
          </p:nvPr>
        </p:nvSpPr>
        <p:spPr/>
        <p:txBody>
          <a:bodyPr>
            <a:normAutofit fontScale="85000" lnSpcReduction="10000"/>
          </a:bodyPr>
          <a:lstStyle/>
          <a:p>
            <a:r>
              <a:rPr lang="en-US" dirty="0"/>
              <a:t>Cognitive impairment</a:t>
            </a:r>
          </a:p>
          <a:p>
            <a:pPr lvl="1">
              <a:buFont typeface="Wingdings" pitchFamily="2" charset="2"/>
              <a:buChar char="Ø"/>
            </a:pPr>
            <a:r>
              <a:rPr lang="en-US" dirty="0"/>
              <a:t>Meta-analysis looking at long-term use of diazepam showed that it led to cognitive impairment lasting well after discontinuation</a:t>
            </a:r>
          </a:p>
          <a:p>
            <a:r>
              <a:rPr lang="en-US" dirty="0"/>
              <a:t>Motor vehicle accidents</a:t>
            </a:r>
          </a:p>
          <a:p>
            <a:pPr lvl="1">
              <a:buFont typeface="Wingdings" pitchFamily="2" charset="2"/>
              <a:buChar char="Ø"/>
            </a:pPr>
            <a:r>
              <a:rPr lang="en-US" dirty="0"/>
              <a:t>Observational study found that driving while on a benzodiazepine was equivalent to driving with a blood alcohol level of 0.050-0.079%</a:t>
            </a:r>
          </a:p>
          <a:p>
            <a:r>
              <a:rPr lang="en-US" dirty="0"/>
              <a:t>Hip fractures</a:t>
            </a:r>
          </a:p>
          <a:p>
            <a:pPr lvl="1">
              <a:buFont typeface="Wingdings" pitchFamily="2" charset="2"/>
              <a:buChar char="Ø"/>
            </a:pPr>
            <a:r>
              <a:rPr lang="en-US" dirty="0"/>
              <a:t>Risk of hip fractures increased ~ 50%</a:t>
            </a:r>
          </a:p>
          <a:p>
            <a:pPr lvl="1">
              <a:buFont typeface="Wingdings" pitchFamily="2" charset="2"/>
              <a:buChar char="Ø"/>
            </a:pPr>
            <a:r>
              <a:rPr lang="en-US" dirty="0"/>
              <a:t>Zolpidem found to increase risk by 2.5 times in persons &gt;65 years of age</a:t>
            </a:r>
          </a:p>
        </p:txBody>
      </p:sp>
      <p:sp>
        <p:nvSpPr>
          <p:cNvPr id="4" name="Title 3">
            <a:extLst>
              <a:ext uri="{FF2B5EF4-FFF2-40B4-BE49-F238E27FC236}">
                <a16:creationId xmlns:a16="http://schemas.microsoft.com/office/drawing/2014/main" id="{FB6B3FBE-A1F4-218D-963C-2564A8F113CE}"/>
              </a:ext>
            </a:extLst>
          </p:cNvPr>
          <p:cNvSpPr>
            <a:spLocks noGrp="1"/>
          </p:cNvSpPr>
          <p:nvPr>
            <p:ph type="title"/>
          </p:nvPr>
        </p:nvSpPr>
        <p:spPr/>
        <p:txBody>
          <a:bodyPr rtlCol="0">
            <a:noAutofit/>
          </a:bodyPr>
          <a:lstStyle/>
          <a:p>
            <a:pPr fontAlgn="auto">
              <a:spcAft>
                <a:spcPts val="0"/>
              </a:spcAft>
              <a:defRPr/>
            </a:pPr>
            <a:r>
              <a:rPr lang="en-US" b="1" dirty="0">
                <a:solidFill>
                  <a:schemeClr val="tx1">
                    <a:lumMod val="85000"/>
                    <a:lumOff val="15000"/>
                  </a:schemeClr>
                </a:solidFill>
              </a:rPr>
              <a:t>Major Risks Associated With Benzodiazepine Use</a:t>
            </a:r>
          </a:p>
        </p:txBody>
      </p:sp>
      <p:pic>
        <p:nvPicPr>
          <p:cNvPr id="8" name="Picture Placeholder 7" descr="A group of firefighters putting out a fire&#10;&#10;Description automatically generated with low confidence">
            <a:extLst>
              <a:ext uri="{FF2B5EF4-FFF2-40B4-BE49-F238E27FC236}">
                <a16:creationId xmlns:a16="http://schemas.microsoft.com/office/drawing/2014/main" id="{F08CDC49-2490-AAAF-1578-93424CD3CB43}"/>
              </a:ext>
            </a:extLst>
          </p:cNvPr>
          <p:cNvPicPr>
            <a:picLocks noGrp="1" noChangeAspect="1"/>
          </p:cNvPicPr>
          <p:nvPr>
            <p:ph type="pic" sz="quarter" idx="13"/>
          </p:nvPr>
        </p:nvPicPr>
        <p:blipFill rotWithShape="1">
          <a:blip r:embed="rId3" cstate="print">
            <a:duotone>
              <a:schemeClr val="accent3">
                <a:shade val="45000"/>
                <a:satMod val="135000"/>
              </a:schemeClr>
              <a:prstClr val="white"/>
            </a:duotone>
            <a:extLst>
              <a:ext uri="{28A0092B-C50C-407E-A947-70E740481C1C}">
                <a14:useLocalDpi xmlns:a14="http://schemas.microsoft.com/office/drawing/2010/main"/>
              </a:ext>
            </a:extLst>
          </a:blip>
          <a:srcRect/>
          <a:stretch/>
        </p:blipFill>
        <p:spPr/>
      </p:pic>
      <p:sp>
        <p:nvSpPr>
          <p:cNvPr id="23559" name="Text Placeholder 4">
            <a:extLst>
              <a:ext uri="{FF2B5EF4-FFF2-40B4-BE49-F238E27FC236}">
                <a16:creationId xmlns:a16="http://schemas.microsoft.com/office/drawing/2014/main" id="{4ADBF876-E5E5-64FD-B04D-BE5822BA0CF8}"/>
              </a:ext>
            </a:extLst>
          </p:cNvPr>
          <p:cNvSpPr>
            <a:spLocks noGrp="1"/>
          </p:cNvSpPr>
          <p:nvPr>
            <p:ph type="body" sz="quarter" idx="11"/>
          </p:nvPr>
        </p:nvSpPr>
        <p:spPr/>
        <p:txBody>
          <a:bodyPr numCol="2" rtlCol="0">
            <a:noAutofit/>
          </a:bodyPr>
          <a:lstStyle/>
          <a:p>
            <a:pPr fontAlgn="auto">
              <a:lnSpc>
                <a:spcPct val="115000"/>
              </a:lnSpc>
              <a:spcBef>
                <a:spcPts val="0"/>
              </a:spcBef>
              <a:buSzPct val="100000"/>
              <a:defRPr/>
            </a:pPr>
            <a:r>
              <a:rPr lang="en-US" sz="600" dirty="0"/>
              <a:t>Wick, J. Y. (2013). The Consultant Pharmacist, 28(9), 538–548.</a:t>
            </a:r>
          </a:p>
          <a:p>
            <a:pPr fontAlgn="auto">
              <a:lnSpc>
                <a:spcPct val="115000"/>
              </a:lnSpc>
              <a:spcBef>
                <a:spcPts val="0"/>
              </a:spcBef>
              <a:buSzPct val="100000"/>
              <a:defRPr/>
            </a:pPr>
            <a:r>
              <a:rPr lang="en-US" sz="600" dirty="0" err="1"/>
              <a:t>Movig</a:t>
            </a:r>
            <a:r>
              <a:rPr lang="en-US" sz="600" dirty="0"/>
              <a:t>, K. L. L., et al. (2004). Accident; Analysis and Prevention, 36(4), 631–636.</a:t>
            </a:r>
          </a:p>
          <a:p>
            <a:pPr fontAlgn="auto">
              <a:lnSpc>
                <a:spcPct val="115000"/>
              </a:lnSpc>
              <a:spcBef>
                <a:spcPts val="0"/>
              </a:spcBef>
              <a:defRPr/>
            </a:pPr>
            <a:r>
              <a:rPr lang="en-US" sz="600" dirty="0"/>
              <a:t>Finkle, W. D., et al. (2011). Journal of the American Geriatrics Society, 59(10), 1883–1890.</a:t>
            </a:r>
          </a:p>
          <a:p>
            <a:pPr fontAlgn="auto">
              <a:lnSpc>
                <a:spcPct val="115000"/>
              </a:lnSpc>
              <a:spcBef>
                <a:spcPts val="0"/>
              </a:spcBef>
              <a:defRPr/>
            </a:pPr>
            <a:r>
              <a:rPr lang="en-US" sz="600" dirty="0"/>
              <a:t>Thomas, R. E. (1998). Canadian Family Physician </a:t>
            </a:r>
            <a:r>
              <a:rPr lang="en-US" sz="600" dirty="0" err="1"/>
              <a:t>Medecin</a:t>
            </a:r>
            <a:r>
              <a:rPr lang="en-US" sz="600" dirty="0"/>
              <a:t> De </a:t>
            </a:r>
            <a:r>
              <a:rPr lang="en-US" sz="600" dirty="0" err="1"/>
              <a:t>Famille</a:t>
            </a:r>
            <a:r>
              <a:rPr lang="en-US" sz="600" dirty="0"/>
              <a:t> </a:t>
            </a:r>
            <a:r>
              <a:rPr lang="en-US" sz="600" dirty="0" err="1"/>
              <a:t>Canadien</a:t>
            </a:r>
            <a:r>
              <a:rPr lang="en-US" sz="600" dirty="0"/>
              <a:t>, 44, 799–808.</a:t>
            </a:r>
            <a:endParaRPr lang="en-US" sz="600" dirty="0">
              <a:cs typeface="Arial" panose="020B0604020202020204" pitchFamily="34" charset="0"/>
            </a:endParaRPr>
          </a:p>
        </p:txBody>
      </p:sp>
    </p:spTree>
    <p:extLst>
      <p:ext uri="{BB962C8B-B14F-4D97-AF65-F5344CB8AC3E}">
        <p14:creationId xmlns:p14="http://schemas.microsoft.com/office/powerpoint/2010/main" val="12614241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6581071F-F6E6-EE9C-E7E8-0AF6A63379A2}"/>
              </a:ext>
            </a:extLst>
          </p:cNvPr>
          <p:cNvPicPr>
            <a:picLocks noGrp="1" noChangeAspect="1"/>
          </p:cNvPicPr>
          <p:nvPr>
            <p:ph idx="1"/>
          </p:nvPr>
        </p:nvPicPr>
        <p:blipFill rotWithShape="1">
          <a:blip r:embed="rId3" cstate="print">
            <a:extLst>
              <a:ext uri="{28A0092B-C50C-407E-A947-70E740481C1C}">
                <a14:useLocalDpi xmlns:a14="http://schemas.microsoft.com/office/drawing/2010/main"/>
              </a:ext>
            </a:extLst>
          </a:blip>
          <a:srcRect/>
          <a:stretch/>
        </p:blipFill>
        <p:spPr>
          <a:xfrm>
            <a:off x="457200" y="1028701"/>
            <a:ext cx="8229600" cy="3727367"/>
          </a:xfrm>
          <a:noFill/>
        </p:spPr>
      </p:pic>
      <p:sp>
        <p:nvSpPr>
          <p:cNvPr id="83970" name="Title 3">
            <a:extLst>
              <a:ext uri="{FF2B5EF4-FFF2-40B4-BE49-F238E27FC236}">
                <a16:creationId xmlns:a16="http://schemas.microsoft.com/office/drawing/2014/main" id="{B22E1122-80B9-10EA-DDFB-07A5696E8654}"/>
              </a:ext>
            </a:extLst>
          </p:cNvPr>
          <p:cNvSpPr>
            <a:spLocks noGrp="1" noChangeArrowheads="1"/>
          </p:cNvSpPr>
          <p:nvPr>
            <p:ph type="title"/>
          </p:nvPr>
        </p:nvSpPr>
        <p:spPr>
          <a:xfrm>
            <a:off x="457200" y="155575"/>
            <a:ext cx="8229600" cy="739775"/>
          </a:xfrm>
        </p:spPr>
        <p:txBody>
          <a:bodyPr wrap="square" anchor="ctr">
            <a:noAutofit/>
          </a:bodyPr>
          <a:lstStyle/>
          <a:p>
            <a:r>
              <a:rPr lang="en-US" altLang="en-US" b="1" dirty="0"/>
              <a:t>The Prescribing of Benzodiazepines</a:t>
            </a:r>
            <a:br>
              <a:rPr lang="en-US" altLang="en-US" b="1" dirty="0"/>
            </a:br>
            <a:r>
              <a:rPr lang="en-US" altLang="en-US" b="1" dirty="0"/>
              <a:t>Is Not Clear-Cut</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154E6FD-5844-3D31-AA9B-5E2C342B197D}"/>
              </a:ext>
            </a:extLst>
          </p:cNvPr>
          <p:cNvSpPr>
            <a:spLocks noGrp="1"/>
          </p:cNvSpPr>
          <p:nvPr>
            <p:ph sz="half" idx="1"/>
          </p:nvPr>
        </p:nvSpPr>
        <p:spPr>
          <a:xfrm>
            <a:off x="457200" y="1028700"/>
            <a:ext cx="4038600" cy="3651673"/>
          </a:xfrm>
        </p:spPr>
        <p:txBody>
          <a:bodyPr>
            <a:normAutofit/>
          </a:bodyPr>
          <a:lstStyle/>
          <a:p>
            <a:r>
              <a:rPr lang="en-US" dirty="0"/>
              <a:t>HEDIS metrics</a:t>
            </a:r>
          </a:p>
          <a:p>
            <a:pPr lvl="1">
              <a:buFont typeface="Wingdings" pitchFamily="2" charset="2"/>
              <a:buChar char="Ø"/>
            </a:pPr>
            <a:r>
              <a:rPr lang="en-US" dirty="0"/>
              <a:t>Linked to FDA labeling changes in 2020 – used to seeing rejection after 2-4 weeks of use</a:t>
            </a:r>
          </a:p>
          <a:p>
            <a:pPr lvl="1">
              <a:buFont typeface="Wingdings" pitchFamily="2" charset="2"/>
              <a:buChar char="Ø"/>
            </a:pPr>
            <a:r>
              <a:rPr lang="en-US" dirty="0"/>
              <a:t>Labeling changes are important for prescribing</a:t>
            </a:r>
          </a:p>
          <a:p>
            <a:pPr lvl="1">
              <a:buFont typeface="Wingdings" pitchFamily="2" charset="2"/>
              <a:buChar char="Ø"/>
            </a:pPr>
            <a:r>
              <a:rPr lang="en-US" dirty="0"/>
              <a:t>Drug utilization reviews for co-prescribing</a:t>
            </a:r>
          </a:p>
        </p:txBody>
      </p:sp>
      <p:sp>
        <p:nvSpPr>
          <p:cNvPr id="86019" name="Title 3">
            <a:extLst>
              <a:ext uri="{FF2B5EF4-FFF2-40B4-BE49-F238E27FC236}">
                <a16:creationId xmlns:a16="http://schemas.microsoft.com/office/drawing/2014/main" id="{75D872D6-E12E-9745-F1E1-3B9769DFE423}"/>
              </a:ext>
            </a:extLst>
          </p:cNvPr>
          <p:cNvSpPr>
            <a:spLocks noGrp="1" noChangeArrowheads="1"/>
          </p:cNvSpPr>
          <p:nvPr>
            <p:ph type="title"/>
          </p:nvPr>
        </p:nvSpPr>
        <p:spPr/>
        <p:txBody>
          <a:bodyPr/>
          <a:lstStyle/>
          <a:p>
            <a:pPr>
              <a:lnSpc>
                <a:spcPct val="90000"/>
              </a:lnSpc>
            </a:pPr>
            <a:r>
              <a:rPr lang="en-US" altLang="en-US" b="1" dirty="0"/>
              <a:t>Prescribing Principles: How Managed Care Has Adopted These Prescribing Principles</a:t>
            </a:r>
          </a:p>
        </p:txBody>
      </p:sp>
      <p:sp>
        <p:nvSpPr>
          <p:cNvPr id="25607" name="Text Placeholder 4">
            <a:extLst>
              <a:ext uri="{FF2B5EF4-FFF2-40B4-BE49-F238E27FC236}">
                <a16:creationId xmlns:a16="http://schemas.microsoft.com/office/drawing/2014/main" id="{B6A7C947-11B4-08A1-8FBF-352B2BC72FF5}"/>
              </a:ext>
            </a:extLst>
          </p:cNvPr>
          <p:cNvSpPr>
            <a:spLocks noGrp="1"/>
          </p:cNvSpPr>
          <p:nvPr>
            <p:ph type="body" sz="quarter" idx="11"/>
          </p:nvPr>
        </p:nvSpPr>
        <p:spPr>
          <a:xfrm>
            <a:off x="845128" y="4680373"/>
            <a:ext cx="7728856" cy="381880"/>
          </a:xfrm>
        </p:spPr>
        <p:txBody>
          <a:bodyPr rtlCol="0">
            <a:normAutofit/>
          </a:bodyPr>
          <a:lstStyle/>
          <a:p>
            <a:pPr fontAlgn="auto">
              <a:spcBef>
                <a:spcPts val="0"/>
              </a:spcBef>
              <a:defRPr/>
            </a:pPr>
            <a:r>
              <a:rPr lang="en-US" sz="600" dirty="0">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https://health.gov/healthypeople/objectives-and-data/data-sources-and-methods/data-sources/healthcare-effectiveness-data-and-information-set-hedis</a:t>
            </a:r>
            <a:r>
              <a:rPr lang="en-US" sz="600" u="sng" dirty="0">
                <a:latin typeface="Arial" panose="020B0604020202020204" pitchFamily="34" charset="0"/>
                <a:cs typeface="Arial" panose="020B0604020202020204" pitchFamily="34" charset="0"/>
              </a:rPr>
              <a:t> </a:t>
            </a:r>
            <a:r>
              <a:rPr lang="en-US" sz="600" dirty="0">
                <a:latin typeface="Arial" panose="020B0604020202020204" pitchFamily="34" charset="0"/>
                <a:cs typeface="Arial" panose="020B0604020202020204" pitchFamily="34" charset="0"/>
              </a:rPr>
              <a:t>Accessed 4/3/23</a:t>
            </a:r>
          </a:p>
          <a:p>
            <a:pPr fontAlgn="auto">
              <a:spcBef>
                <a:spcPts val="0"/>
              </a:spcBef>
              <a:defRPr/>
            </a:pPr>
            <a:r>
              <a:rPr lang="en-US" sz="600" dirty="0">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https://www.fda.gov/news-events/press-announcements/fda-requiring-labeling-changes-benzodiazepines</a:t>
            </a:r>
            <a:r>
              <a:rPr lang="en-US" sz="600" dirty="0">
                <a:latin typeface="Arial" panose="020B0604020202020204" pitchFamily="34" charset="0"/>
                <a:cs typeface="Arial" panose="020B0604020202020204" pitchFamily="34" charset="0"/>
              </a:rPr>
              <a:t> Accessed 4/3/23</a:t>
            </a:r>
          </a:p>
          <a:p>
            <a:pPr fontAlgn="auto">
              <a:spcBef>
                <a:spcPts val="0"/>
              </a:spcBef>
              <a:defRPr/>
            </a:pPr>
            <a:r>
              <a:rPr lang="en-US" sz="600" dirty="0">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https://grants.nih.gov/grants/guide/rfa-files/RFA-FD-22-027.html</a:t>
            </a:r>
            <a:r>
              <a:rPr lang="en-US" sz="600" dirty="0">
                <a:latin typeface="Arial" panose="020B0604020202020204" pitchFamily="34" charset="0"/>
                <a:cs typeface="Arial" panose="020B0604020202020204" pitchFamily="34" charset="0"/>
              </a:rPr>
              <a:t> Accessed 4/3/23</a:t>
            </a:r>
          </a:p>
        </p:txBody>
      </p:sp>
      <p:pic>
        <p:nvPicPr>
          <p:cNvPr id="5" name="Content Placeholder 4">
            <a:extLst>
              <a:ext uri="{FF2B5EF4-FFF2-40B4-BE49-F238E27FC236}">
                <a16:creationId xmlns:a16="http://schemas.microsoft.com/office/drawing/2014/main" id="{C9BA1172-DD4B-4DFA-4D33-AE54C5679EFD}"/>
              </a:ext>
            </a:extLst>
          </p:cNvPr>
          <p:cNvPicPr>
            <a:picLocks noGrp="1" noChangeAspect="1"/>
          </p:cNvPicPr>
          <p:nvPr>
            <p:ph sz="half" idx="2"/>
          </p:nvPr>
        </p:nvPicPr>
        <p:blipFill rotWithShape="1">
          <a:blip r:embed="rId6" cstate="print">
            <a:extLst>
              <a:ext uri="{28A0092B-C50C-407E-A947-70E740481C1C}">
                <a14:useLocalDpi xmlns:a14="http://schemas.microsoft.com/office/drawing/2010/main"/>
              </a:ext>
            </a:extLst>
          </a:blip>
          <a:srcRect/>
          <a:stretch/>
        </p:blipFill>
        <p:spPr>
          <a:xfrm>
            <a:off x="4832350" y="1295611"/>
            <a:ext cx="3670300" cy="2984500"/>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Title 3">
            <a:extLst>
              <a:ext uri="{FF2B5EF4-FFF2-40B4-BE49-F238E27FC236}">
                <a16:creationId xmlns:a16="http://schemas.microsoft.com/office/drawing/2014/main" id="{589D4080-7C2A-98EB-5A4C-B0C557858D0A}"/>
              </a:ext>
            </a:extLst>
          </p:cNvPr>
          <p:cNvSpPr>
            <a:spLocks noGrp="1" noChangeArrowheads="1"/>
          </p:cNvSpPr>
          <p:nvPr>
            <p:ph type="title"/>
          </p:nvPr>
        </p:nvSpPr>
        <p:spPr>
          <a:xfrm>
            <a:off x="457200" y="155574"/>
            <a:ext cx="8229600" cy="752475"/>
          </a:xfrm>
        </p:spPr>
        <p:txBody>
          <a:bodyPr/>
          <a:lstStyle/>
          <a:p>
            <a:r>
              <a:rPr lang="en-US" altLang="en-US" b="1" dirty="0">
                <a:solidFill>
                  <a:srgbClr val="000000"/>
                </a:solidFill>
                <a:cs typeface="Arial" panose="020B0604020202020204" pitchFamily="34" charset="0"/>
              </a:rPr>
              <a:t>Colorado as an Example of State Legislation</a:t>
            </a:r>
            <a:endParaRPr lang="en-US" altLang="en-US" b="1" dirty="0">
              <a:cs typeface="Arial" panose="020B0604020202020204" pitchFamily="34" charset="0"/>
            </a:endParaRPr>
          </a:p>
        </p:txBody>
      </p:sp>
      <p:sp>
        <p:nvSpPr>
          <p:cNvPr id="5" name="Text Placeholder 4">
            <a:extLst>
              <a:ext uri="{FF2B5EF4-FFF2-40B4-BE49-F238E27FC236}">
                <a16:creationId xmlns:a16="http://schemas.microsoft.com/office/drawing/2014/main" id="{EEF4C562-F18D-C579-9BD5-23F43CD7CDB5}"/>
              </a:ext>
            </a:extLst>
          </p:cNvPr>
          <p:cNvSpPr>
            <a:spLocks noGrp="1"/>
          </p:cNvSpPr>
          <p:nvPr>
            <p:ph type="body" sz="quarter" idx="11"/>
          </p:nvPr>
        </p:nvSpPr>
        <p:spPr>
          <a:xfrm>
            <a:off x="844550" y="4781550"/>
            <a:ext cx="7729538" cy="280988"/>
          </a:xfrm>
        </p:spPr>
        <p:txBody>
          <a:bodyPr rtlCol="0">
            <a:normAutofit/>
          </a:bodyPr>
          <a:lstStyle/>
          <a:p>
            <a:pPr marL="0" indent="0" fontAlgn="auto">
              <a:spcBef>
                <a:spcPts val="0"/>
              </a:spcBef>
              <a:buNone/>
              <a:defRPr/>
            </a:pPr>
            <a:r>
              <a:rPr lang="en-US" sz="600" dirty="0">
                <a:hlinkClick r:id="rId2">
                  <a:extLst>
                    <a:ext uri="{A12FA001-AC4F-418D-AE19-62706E023703}">
                      <ahyp:hlinkClr xmlns:ahyp="http://schemas.microsoft.com/office/drawing/2018/hyperlinkcolor" val="tx"/>
                    </a:ext>
                  </a:extLst>
                </a:hlinkClick>
              </a:rPr>
              <a:t>https://www.sos.state.co.us/CCR/eDocketDetails.do?trackingNum=2022-00660</a:t>
            </a:r>
            <a:r>
              <a:rPr lang="en-US" sz="600" u="sng" dirty="0"/>
              <a:t>  </a:t>
            </a:r>
            <a:r>
              <a:rPr lang="en-US" sz="600" dirty="0"/>
              <a:t>Accessed 4/3/23</a:t>
            </a:r>
          </a:p>
        </p:txBody>
      </p:sp>
      <p:pic>
        <p:nvPicPr>
          <p:cNvPr id="88067" name="Picture 2">
            <a:extLst>
              <a:ext uri="{FF2B5EF4-FFF2-40B4-BE49-F238E27FC236}">
                <a16:creationId xmlns:a16="http://schemas.microsoft.com/office/drawing/2014/main" id="{D7ACAB59-BDD4-B99F-2898-343F50043FBD}"/>
              </a:ext>
            </a:extLst>
          </p:cNvPr>
          <p:cNvPicPr>
            <a:picLocks noGrp="1" noChangeAspect="1" noChangeArrowheads="1"/>
          </p:cNvPicPr>
          <p:nvPr>
            <p:ph sz="half" idx="1"/>
          </p:nvPr>
        </p:nvPicPr>
        <p:blipFill>
          <a:blip r:embed="rId3">
            <a:extLst>
              <a:ext uri="{28A0092B-C50C-407E-A947-70E740481C1C}">
                <a14:useLocalDpi xmlns:a14="http://schemas.microsoft.com/office/drawing/2010/main"/>
              </a:ext>
            </a:extLst>
          </a:blip>
          <a:srcRect/>
          <a:stretch>
            <a:fillRect/>
          </a:stretch>
        </p:blipFill>
        <p:spPr>
          <a:xfrm>
            <a:off x="237173" y="1030443"/>
            <a:ext cx="3787775" cy="3705018"/>
          </a:xfrm>
          <a:noFill/>
        </p:spPr>
      </p:pic>
      <p:pic>
        <p:nvPicPr>
          <p:cNvPr id="88068" name="Picture 4">
            <a:extLst>
              <a:ext uri="{FF2B5EF4-FFF2-40B4-BE49-F238E27FC236}">
                <a16:creationId xmlns:a16="http://schemas.microsoft.com/office/drawing/2014/main" id="{CDAE548F-A361-1AF6-56F7-7325470FB73A}"/>
              </a:ext>
            </a:extLst>
          </p:cNvPr>
          <p:cNvPicPr>
            <a:picLocks noGrp="1" noChangeAspect="1" noChangeArrowheads="1"/>
          </p:cNvPicPr>
          <p:nvPr>
            <p:ph sz="half" idx="2"/>
          </p:nvPr>
        </p:nvPicPr>
        <p:blipFill>
          <a:blip r:embed="rId4">
            <a:extLst>
              <a:ext uri="{28A0092B-C50C-407E-A947-70E740481C1C}">
                <a14:useLocalDpi xmlns:a14="http://schemas.microsoft.com/office/drawing/2010/main"/>
              </a:ext>
            </a:extLst>
          </a:blip>
          <a:srcRect/>
          <a:stretch>
            <a:fillRect/>
          </a:stretch>
        </p:blipFill>
        <p:spPr>
          <a:xfrm>
            <a:off x="4572000" y="954138"/>
            <a:ext cx="4038600" cy="2038350"/>
          </a:xfrm>
          <a:noFill/>
        </p:spPr>
      </p:pic>
      <p:pic>
        <p:nvPicPr>
          <p:cNvPr id="88069" name="Picture 8">
            <a:extLst>
              <a:ext uri="{FF2B5EF4-FFF2-40B4-BE49-F238E27FC236}">
                <a16:creationId xmlns:a16="http://schemas.microsoft.com/office/drawing/2014/main" id="{B1F11D69-3442-E058-AF0C-60F71B70677C}"/>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324350" y="3197250"/>
            <a:ext cx="4686300" cy="1379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5" name="Text Placeholder 1">
            <a:extLst>
              <a:ext uri="{FF2B5EF4-FFF2-40B4-BE49-F238E27FC236}">
                <a16:creationId xmlns:a16="http://schemas.microsoft.com/office/drawing/2014/main" id="{5764261B-594F-27B4-ACF4-F90E5B982C00}"/>
              </a:ext>
            </a:extLst>
          </p:cNvPr>
          <p:cNvSpPr>
            <a:spLocks noGrp="1"/>
          </p:cNvSpPr>
          <p:nvPr>
            <p:ph type="body" sz="quarter" idx="11"/>
          </p:nvPr>
        </p:nvSpPr>
        <p:spPr/>
        <p:txBody>
          <a:bodyPr rtlCol="0">
            <a:normAutofit/>
          </a:bodyPr>
          <a:lstStyle/>
          <a:p>
            <a:pPr marL="0" indent="0" fontAlgn="auto">
              <a:spcBef>
                <a:spcPts val="0"/>
              </a:spcBef>
              <a:buNone/>
              <a:defRPr/>
            </a:pPr>
            <a:r>
              <a:rPr lang="en-US" sz="600" dirty="0"/>
              <a:t>Screenshot from Epic pop-up alert taken 1/31/23</a:t>
            </a:r>
          </a:p>
        </p:txBody>
      </p:sp>
      <p:pic>
        <p:nvPicPr>
          <p:cNvPr id="89090" name="Picture 2" descr="Graphical user interface, text, application&#10;&#10;Description automatically generated">
            <a:extLst>
              <a:ext uri="{FF2B5EF4-FFF2-40B4-BE49-F238E27FC236}">
                <a16:creationId xmlns:a16="http://schemas.microsoft.com/office/drawing/2014/main" id="{1AFE05A9-8746-16DB-EB4B-7EADB6476280}"/>
              </a:ext>
            </a:extLst>
          </p:cNvPr>
          <p:cNvPicPr>
            <a:picLocks noGrp="1" noChangeAspect="1" noChangeArrowheads="1"/>
          </p:cNvPicPr>
          <p:nvPr>
            <p:ph idx="1"/>
          </p:nvPr>
        </p:nvPicPr>
        <p:blipFill>
          <a:blip r:embed="rId2">
            <a:extLst>
              <a:ext uri="{28A0092B-C50C-407E-A947-70E740481C1C}">
                <a14:useLocalDpi xmlns:a14="http://schemas.microsoft.com/office/drawing/2010/main"/>
              </a:ext>
            </a:extLst>
          </a:blip>
          <a:stretch>
            <a:fillRect/>
          </a:stretch>
        </p:blipFill>
        <p:spPr>
          <a:xfrm>
            <a:off x="457200" y="1464119"/>
            <a:ext cx="8229600" cy="2859786"/>
          </a:xfrm>
          <a:solidFill>
            <a:srgbClr val="FFFFFF"/>
          </a:solidFill>
        </p:spPr>
      </p:pic>
      <p:sp>
        <p:nvSpPr>
          <p:cNvPr id="89091" name="Title 3">
            <a:extLst>
              <a:ext uri="{FF2B5EF4-FFF2-40B4-BE49-F238E27FC236}">
                <a16:creationId xmlns:a16="http://schemas.microsoft.com/office/drawing/2014/main" id="{B2288899-13FA-C016-EB8D-AA1B868CF6B0}"/>
              </a:ext>
            </a:extLst>
          </p:cNvPr>
          <p:cNvSpPr>
            <a:spLocks noGrp="1" noChangeArrowheads="1"/>
          </p:cNvSpPr>
          <p:nvPr>
            <p:ph type="title"/>
          </p:nvPr>
        </p:nvSpPr>
        <p:spPr/>
        <p:txBody>
          <a:bodyPr/>
          <a:lstStyle/>
          <a:p>
            <a:r>
              <a:rPr lang="en-US" altLang="en-US" sz="2800" b="1" dirty="0"/>
              <a:t>What the Intervention Looks Like in EHR</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6CD689BA-9630-F065-CC02-20B15E15707E}"/>
              </a:ext>
            </a:extLst>
          </p:cNvPr>
          <p:cNvSpPr>
            <a:spLocks noGrp="1"/>
          </p:cNvSpPr>
          <p:nvPr>
            <p:ph idx="1"/>
          </p:nvPr>
        </p:nvSpPr>
        <p:spPr/>
        <p:txBody>
          <a:bodyPr/>
          <a:lstStyle/>
          <a:p>
            <a:r>
              <a:rPr lang="en-US" dirty="0"/>
              <a:t>State legislation to limit dosing for benzo-naive patients</a:t>
            </a:r>
          </a:p>
          <a:p>
            <a:pPr lvl="1">
              <a:buFont typeface="Wingdings" pitchFamily="2" charset="2"/>
              <a:buChar char="Ø"/>
            </a:pPr>
            <a:r>
              <a:rPr lang="en-US" dirty="0"/>
              <a:t>New Jersey</a:t>
            </a:r>
          </a:p>
          <a:p>
            <a:r>
              <a:rPr lang="en-US" dirty="0"/>
              <a:t>State legislation to reschedule alprazolam and zolpidem</a:t>
            </a:r>
          </a:p>
          <a:p>
            <a:pPr lvl="1">
              <a:buFont typeface="Wingdings" pitchFamily="2" charset="2"/>
              <a:buChar char="Ø"/>
            </a:pPr>
            <a:r>
              <a:rPr lang="en-US" dirty="0"/>
              <a:t>Alabama</a:t>
            </a:r>
          </a:p>
          <a:p>
            <a:r>
              <a:rPr lang="en-US" dirty="0"/>
              <a:t>State legislation to provide informed consent</a:t>
            </a:r>
          </a:p>
          <a:p>
            <a:pPr lvl="1">
              <a:buFont typeface="Wingdings" pitchFamily="2" charset="2"/>
              <a:buChar char="Ø"/>
            </a:pPr>
            <a:r>
              <a:rPr lang="en-US" dirty="0"/>
              <a:t>Massachusetts</a:t>
            </a:r>
          </a:p>
        </p:txBody>
      </p:sp>
      <p:sp>
        <p:nvSpPr>
          <p:cNvPr id="90115" name="Title 3">
            <a:extLst>
              <a:ext uri="{FF2B5EF4-FFF2-40B4-BE49-F238E27FC236}">
                <a16:creationId xmlns:a16="http://schemas.microsoft.com/office/drawing/2014/main" id="{09561980-A8BF-09A4-1B20-BB413319725D}"/>
              </a:ext>
            </a:extLst>
          </p:cNvPr>
          <p:cNvSpPr>
            <a:spLocks noGrp="1" noChangeArrowheads="1"/>
          </p:cNvSpPr>
          <p:nvPr>
            <p:ph type="title"/>
          </p:nvPr>
        </p:nvSpPr>
        <p:spPr/>
        <p:txBody>
          <a:bodyPr/>
          <a:lstStyle/>
          <a:p>
            <a:r>
              <a:rPr lang="en-US" altLang="en-US" b="1" dirty="0">
                <a:solidFill>
                  <a:srgbClr val="000000"/>
                </a:solidFill>
              </a:rPr>
              <a:t>Other States with Legislation in the Pipeline</a:t>
            </a:r>
            <a:endParaRPr lang="en-US" altLang="en-US" b="1" dirty="0"/>
          </a:p>
        </p:txBody>
      </p:sp>
      <p:sp>
        <p:nvSpPr>
          <p:cNvPr id="2" name="Text Placeholder 1">
            <a:extLst>
              <a:ext uri="{FF2B5EF4-FFF2-40B4-BE49-F238E27FC236}">
                <a16:creationId xmlns:a16="http://schemas.microsoft.com/office/drawing/2014/main" id="{CE4E0A75-8B94-31F3-C1A1-5F3B4107AE41}"/>
              </a:ext>
            </a:extLst>
          </p:cNvPr>
          <p:cNvSpPr>
            <a:spLocks noGrp="1"/>
          </p:cNvSpPr>
          <p:nvPr>
            <p:ph type="body" sz="quarter" idx="11"/>
          </p:nvPr>
        </p:nvSpPr>
        <p:spPr/>
        <p:txBody>
          <a:bodyPr rtlCol="0">
            <a:noAutofit/>
          </a:bodyPr>
          <a:lstStyle/>
          <a:p>
            <a:pPr fontAlgn="auto">
              <a:spcBef>
                <a:spcPts val="0"/>
              </a:spcBef>
              <a:defRPr/>
            </a:pPr>
            <a:r>
              <a:rPr lang="en-US" sz="600" dirty="0">
                <a:cs typeface="Arial" panose="020B0604020202020204" pitchFamily="34" charset="0"/>
                <a:hlinkClick r:id="rId3">
                  <a:extLst>
                    <a:ext uri="{A12FA001-AC4F-418D-AE19-62706E023703}">
                      <ahyp:hlinkClr xmlns:ahyp="http://schemas.microsoft.com/office/drawing/2018/hyperlinkcolor" val="tx"/>
                    </a:ext>
                  </a:extLst>
                </a:hlinkClick>
              </a:rPr>
              <a:t>https://malegislature.gov/Bills/192/H2117.Html</a:t>
            </a:r>
            <a:r>
              <a:rPr lang="en-US" sz="600" dirty="0">
                <a:cs typeface="Arial" panose="020B0604020202020204" pitchFamily="34" charset="0"/>
              </a:rPr>
              <a:t> Accessed 4/3/23</a:t>
            </a:r>
          </a:p>
          <a:p>
            <a:pPr fontAlgn="auto">
              <a:spcBef>
                <a:spcPts val="0"/>
              </a:spcBef>
              <a:defRPr/>
            </a:pPr>
            <a:r>
              <a:rPr lang="en-US" sz="600" dirty="0">
                <a:cs typeface="Arial" panose="020B0604020202020204" pitchFamily="34" charset="0"/>
                <a:hlinkClick r:id="rId4">
                  <a:extLst>
                    <a:ext uri="{A12FA001-AC4F-418D-AE19-62706E023703}">
                      <ahyp:hlinkClr xmlns:ahyp="http://schemas.microsoft.com/office/drawing/2018/hyperlinkcolor" val="tx"/>
                    </a:ext>
                  </a:extLst>
                </a:hlinkClick>
              </a:rPr>
              <a:t>https://alabamaretail.org/news/stop-xanax-rescheduling/</a:t>
            </a:r>
            <a:r>
              <a:rPr lang="en-US" sz="600" dirty="0">
                <a:cs typeface="Arial" panose="020B0604020202020204" pitchFamily="34" charset="0"/>
              </a:rPr>
              <a:t> Accessed 4/3/23</a:t>
            </a:r>
          </a:p>
          <a:p>
            <a:pPr fontAlgn="auto">
              <a:spcBef>
                <a:spcPts val="0"/>
              </a:spcBef>
              <a:defRPr/>
            </a:pPr>
            <a:r>
              <a:rPr lang="en-US" sz="600" dirty="0">
                <a:cs typeface="Arial" panose="020B0604020202020204" pitchFamily="34" charset="0"/>
                <a:hlinkClick r:id="rId5">
                  <a:extLst>
                    <a:ext uri="{A12FA001-AC4F-418D-AE19-62706E023703}">
                      <ahyp:hlinkClr xmlns:ahyp="http://schemas.microsoft.com/office/drawing/2018/hyperlinkcolor" val="tx"/>
                    </a:ext>
                  </a:extLst>
                </a:hlinkClick>
              </a:rPr>
              <a:t>https://pub.njleg.gov/bills/2022/A1000/628_I1.PDF</a:t>
            </a:r>
            <a:r>
              <a:rPr lang="en-US" sz="600" dirty="0">
                <a:cs typeface="Arial" panose="020B0604020202020204" pitchFamily="34" charset="0"/>
              </a:rPr>
              <a:t> Accessed 4/3/23</a:t>
            </a:r>
            <a:endParaRPr lang="en-US" sz="600"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alpha val="67842"/>
          </a:schemeClr>
        </a:solidFill>
        <a:effectLst/>
      </p:bgPr>
    </p:bg>
    <p:spTree>
      <p:nvGrpSpPr>
        <p:cNvPr id="1" name=""/>
        <p:cNvGrpSpPr/>
        <p:nvPr/>
      </p:nvGrpSpPr>
      <p:grpSpPr>
        <a:xfrm>
          <a:off x="0" y="0"/>
          <a:ext cx="0" cy="0"/>
          <a:chOff x="0" y="0"/>
          <a:chExt cx="0" cy="0"/>
        </a:xfrm>
      </p:grpSpPr>
      <p:graphicFrame>
        <p:nvGraphicFramePr>
          <p:cNvPr id="5" name="Table 5">
            <a:extLst>
              <a:ext uri="{FF2B5EF4-FFF2-40B4-BE49-F238E27FC236}">
                <a16:creationId xmlns:a16="http://schemas.microsoft.com/office/drawing/2014/main" id="{2A363CF6-08F8-8FDC-F6E1-E997706BB169}"/>
              </a:ext>
            </a:extLst>
          </p:cNvPr>
          <p:cNvGraphicFramePr>
            <a:graphicFrameLocks noGrp="1"/>
          </p:cNvGraphicFramePr>
          <p:nvPr>
            <p:ph idx="1"/>
            <p:extLst>
              <p:ext uri="{D42A27DB-BD31-4B8C-83A1-F6EECF244321}">
                <p14:modId xmlns:p14="http://schemas.microsoft.com/office/powerpoint/2010/main" val="2136266520"/>
              </p:ext>
            </p:extLst>
          </p:nvPr>
        </p:nvGraphicFramePr>
        <p:xfrm>
          <a:off x="457200" y="1238250"/>
          <a:ext cx="8229600" cy="3181351"/>
        </p:xfrm>
        <a:graphic>
          <a:graphicData uri="http://schemas.openxmlformats.org/drawingml/2006/table">
            <a:tbl>
              <a:tblPr firstRow="1" bandRow="1">
                <a:tableStyleId>{6E25E649-3F16-4E02-A733-19D2CDBF48F0}</a:tableStyleId>
              </a:tblPr>
              <a:tblGrid>
                <a:gridCol w="1645920">
                  <a:extLst>
                    <a:ext uri="{9D8B030D-6E8A-4147-A177-3AD203B41FA5}">
                      <a16:colId xmlns:a16="http://schemas.microsoft.com/office/drawing/2014/main" val="20000"/>
                    </a:ext>
                  </a:extLst>
                </a:gridCol>
                <a:gridCol w="1645920">
                  <a:extLst>
                    <a:ext uri="{9D8B030D-6E8A-4147-A177-3AD203B41FA5}">
                      <a16:colId xmlns:a16="http://schemas.microsoft.com/office/drawing/2014/main" val="20001"/>
                    </a:ext>
                  </a:extLst>
                </a:gridCol>
                <a:gridCol w="1286599">
                  <a:extLst>
                    <a:ext uri="{9D8B030D-6E8A-4147-A177-3AD203B41FA5}">
                      <a16:colId xmlns:a16="http://schemas.microsoft.com/office/drawing/2014/main" val="20002"/>
                    </a:ext>
                  </a:extLst>
                </a:gridCol>
                <a:gridCol w="1468192">
                  <a:extLst>
                    <a:ext uri="{9D8B030D-6E8A-4147-A177-3AD203B41FA5}">
                      <a16:colId xmlns:a16="http://schemas.microsoft.com/office/drawing/2014/main" val="20003"/>
                    </a:ext>
                  </a:extLst>
                </a:gridCol>
                <a:gridCol w="2182969">
                  <a:extLst>
                    <a:ext uri="{9D8B030D-6E8A-4147-A177-3AD203B41FA5}">
                      <a16:colId xmlns:a16="http://schemas.microsoft.com/office/drawing/2014/main" val="20004"/>
                    </a:ext>
                  </a:extLst>
                </a:gridCol>
              </a:tblGrid>
              <a:tr h="754639">
                <a:tc>
                  <a:txBody>
                    <a:bodyPr/>
                    <a:lstStyle/>
                    <a:p>
                      <a:r>
                        <a:rPr lang="en-US" sz="1500" dirty="0" err="1">
                          <a:latin typeface="Arial" panose="020B0604020202020204" pitchFamily="34" charset="0"/>
                          <a:cs typeface="Arial" panose="020B0604020202020204" pitchFamily="34" charset="0"/>
                        </a:rPr>
                        <a:t>Benzodiazapine</a:t>
                      </a:r>
                      <a:endParaRPr lang="en-US" sz="1500" dirty="0">
                        <a:latin typeface="Arial" panose="020B0604020202020204" pitchFamily="34" charset="0"/>
                        <a:cs typeface="Arial" panose="020B0604020202020204" pitchFamily="34" charset="0"/>
                      </a:endParaRPr>
                    </a:p>
                  </a:txBody>
                  <a:tcPr marT="45709" marB="45709">
                    <a:solidFill>
                      <a:schemeClr val="tx1">
                        <a:lumMod val="50000"/>
                        <a:lumOff val="50000"/>
                      </a:schemeClr>
                    </a:solidFill>
                  </a:tcPr>
                </a:tc>
                <a:tc>
                  <a:txBody>
                    <a:bodyPr/>
                    <a:lstStyle/>
                    <a:p>
                      <a:r>
                        <a:rPr lang="en-US" sz="1500" dirty="0">
                          <a:latin typeface="Arial" panose="020B0604020202020204" pitchFamily="34" charset="0"/>
                          <a:cs typeface="Arial" panose="020B0604020202020204" pitchFamily="34" charset="0"/>
                        </a:rPr>
                        <a:t>Half Life</a:t>
                      </a:r>
                    </a:p>
                  </a:txBody>
                  <a:tcPr marT="45709" marB="45709">
                    <a:solidFill>
                      <a:schemeClr val="tx1">
                        <a:lumMod val="50000"/>
                        <a:lumOff val="50000"/>
                      </a:schemeClr>
                    </a:solidFill>
                  </a:tcPr>
                </a:tc>
                <a:tc>
                  <a:txBody>
                    <a:bodyPr/>
                    <a:lstStyle/>
                    <a:p>
                      <a:r>
                        <a:rPr lang="en-US" sz="1500" b="0" i="0" u="none" strike="noStrike" kern="1200" dirty="0" err="1">
                          <a:solidFill>
                            <a:schemeClr val="lt1"/>
                          </a:solidFill>
                          <a:effectLst/>
                          <a:latin typeface="Arial" panose="020B0604020202020204" pitchFamily="34" charset="0"/>
                          <a:ea typeface="+mn-ea"/>
                          <a:cs typeface="Arial" panose="020B0604020202020204" pitchFamily="34" charset="0"/>
                        </a:rPr>
                        <a:t>Austrailian</a:t>
                      </a:r>
                      <a:r>
                        <a:rPr lang="en-US" sz="1500" b="0" i="0" u="none" strike="noStrike" kern="1200" dirty="0">
                          <a:solidFill>
                            <a:schemeClr val="lt1"/>
                          </a:solidFill>
                          <a:effectLst/>
                          <a:latin typeface="Arial" panose="020B0604020202020204" pitchFamily="34" charset="0"/>
                          <a:ea typeface="+mn-ea"/>
                          <a:cs typeface="Arial" panose="020B0604020202020204" pitchFamily="34" charset="0"/>
                        </a:rPr>
                        <a:t> Prescriber</a:t>
                      </a:r>
                      <a:endParaRPr lang="en-US" sz="1500" dirty="0">
                        <a:latin typeface="Arial" panose="020B0604020202020204" pitchFamily="34" charset="0"/>
                        <a:cs typeface="Arial" panose="020B0604020202020204" pitchFamily="34" charset="0"/>
                      </a:endParaRPr>
                    </a:p>
                  </a:txBody>
                  <a:tcPr marT="45709" marB="45709">
                    <a:solidFill>
                      <a:schemeClr val="tx1">
                        <a:lumMod val="50000"/>
                        <a:lumOff val="50000"/>
                      </a:schemeClr>
                    </a:solidFill>
                  </a:tcPr>
                </a:tc>
                <a:tc>
                  <a:txBody>
                    <a:bodyPr/>
                    <a:lstStyle/>
                    <a:p>
                      <a:r>
                        <a:rPr lang="en-US" sz="1500" b="0" i="0" u="none" strike="noStrike" kern="1200" dirty="0">
                          <a:solidFill>
                            <a:schemeClr val="lt1"/>
                          </a:solidFill>
                          <a:effectLst/>
                          <a:latin typeface="Arial" panose="020B0604020202020204" pitchFamily="34" charset="0"/>
                          <a:ea typeface="+mn-ea"/>
                          <a:cs typeface="Arial" panose="020B0604020202020204" pitchFamily="34" charset="0"/>
                        </a:rPr>
                        <a:t>Ashton Manual</a:t>
                      </a:r>
                      <a:endParaRPr lang="en-US" sz="1500" dirty="0">
                        <a:latin typeface="Arial" panose="020B0604020202020204" pitchFamily="34" charset="0"/>
                        <a:cs typeface="Arial" panose="020B0604020202020204" pitchFamily="34" charset="0"/>
                      </a:endParaRPr>
                    </a:p>
                  </a:txBody>
                  <a:tcPr marT="45709" marB="45709">
                    <a:solidFill>
                      <a:schemeClr val="tx1">
                        <a:lumMod val="50000"/>
                        <a:lumOff val="50000"/>
                      </a:schemeClr>
                    </a:solidFill>
                  </a:tcPr>
                </a:tc>
                <a:tc>
                  <a:txBody>
                    <a:bodyPr/>
                    <a:lstStyle/>
                    <a:p>
                      <a:r>
                        <a:rPr lang="en-US" sz="1500" b="0" i="0" u="none" strike="noStrike" kern="1200" dirty="0" err="1">
                          <a:solidFill>
                            <a:schemeClr val="lt1"/>
                          </a:solidFill>
                          <a:effectLst/>
                          <a:latin typeface="Arial" panose="020B0604020202020204" pitchFamily="34" charset="0"/>
                          <a:ea typeface="+mn-ea"/>
                          <a:cs typeface="Arial" panose="020B0604020202020204" pitchFamily="34" charset="0"/>
                        </a:rPr>
                        <a:t>ClinCalc.com</a:t>
                      </a:r>
                      <a:r>
                        <a:rPr lang="en-US" sz="1500" b="0" i="0" u="none" strike="noStrike" kern="1200" dirty="0">
                          <a:solidFill>
                            <a:schemeClr val="lt1"/>
                          </a:solidFill>
                          <a:effectLst/>
                          <a:latin typeface="Arial" panose="020B0604020202020204" pitchFamily="34" charset="0"/>
                          <a:ea typeface="+mn-ea"/>
                          <a:cs typeface="Arial" panose="020B0604020202020204" pitchFamily="34" charset="0"/>
                        </a:rPr>
                        <a:t> (range)</a:t>
                      </a:r>
                      <a:endParaRPr lang="en-US" sz="1500" dirty="0">
                        <a:latin typeface="Arial" panose="020B0604020202020204" pitchFamily="34" charset="0"/>
                        <a:cs typeface="Arial" panose="020B0604020202020204" pitchFamily="34" charset="0"/>
                      </a:endParaRPr>
                    </a:p>
                  </a:txBody>
                  <a:tcPr marT="45709" marB="45709">
                    <a:solidFill>
                      <a:schemeClr val="tx1">
                        <a:lumMod val="50000"/>
                        <a:lumOff val="50000"/>
                      </a:schemeClr>
                    </a:solidFill>
                  </a:tcPr>
                </a:tc>
                <a:extLst>
                  <a:ext uri="{0D108BD9-81ED-4DB2-BD59-A6C34878D82A}">
                    <a16:rowId xmlns:a16="http://schemas.microsoft.com/office/drawing/2014/main" val="10000"/>
                  </a:ext>
                </a:extLst>
              </a:tr>
              <a:tr h="808904">
                <a:tc>
                  <a:txBody>
                    <a:bodyPr/>
                    <a:lstStyle/>
                    <a:p>
                      <a:r>
                        <a:rPr lang="en-US" sz="1800" b="0" i="0" u="none" strike="noStrike" kern="1200" dirty="0">
                          <a:solidFill>
                            <a:schemeClr val="dk1"/>
                          </a:solidFill>
                          <a:effectLst/>
                          <a:latin typeface="Arial" panose="020B0604020202020204" pitchFamily="34" charset="0"/>
                          <a:ea typeface="+mn-ea"/>
                          <a:cs typeface="+mn-cs"/>
                        </a:rPr>
                        <a:t>Alprazolam</a:t>
                      </a:r>
                      <a:endParaRPr lang="en-US" sz="1800" b="0" i="0" dirty="0">
                        <a:latin typeface="Arial" panose="020B0604020202020204" pitchFamily="34" charset="0"/>
                      </a:endParaRPr>
                    </a:p>
                  </a:txBody>
                  <a:tcPr marT="45709" marB="45709"/>
                </a:tc>
                <a:tc>
                  <a:txBody>
                    <a:bodyPr/>
                    <a:lstStyle/>
                    <a:p>
                      <a:r>
                        <a:rPr lang="en-US" sz="1800" b="0" i="0" u="none" strike="noStrike" kern="1200" dirty="0">
                          <a:solidFill>
                            <a:schemeClr val="dk1"/>
                          </a:solidFill>
                          <a:effectLst/>
                          <a:latin typeface="Arial" panose="020B0604020202020204" pitchFamily="34" charset="0"/>
                          <a:ea typeface="+mn-ea"/>
                          <a:cs typeface="+mn-cs"/>
                        </a:rPr>
                        <a:t>6-25 </a:t>
                      </a:r>
                      <a:r>
                        <a:rPr lang="en-US" sz="1800" b="0" i="0" u="none" strike="noStrike" kern="1200" dirty="0" err="1">
                          <a:solidFill>
                            <a:schemeClr val="dk1"/>
                          </a:solidFill>
                          <a:effectLst/>
                          <a:latin typeface="Arial" panose="020B0604020202020204" pitchFamily="34" charset="0"/>
                          <a:ea typeface="+mn-ea"/>
                          <a:cs typeface="+mn-cs"/>
                        </a:rPr>
                        <a:t>hrs</a:t>
                      </a:r>
                      <a:endParaRPr lang="en-US" sz="1800" b="0" i="0" dirty="0">
                        <a:latin typeface="Arial" panose="020B0604020202020204" pitchFamily="34" charset="0"/>
                      </a:endParaRPr>
                    </a:p>
                  </a:txBody>
                  <a:tcPr marT="45709" marB="45709"/>
                </a:tc>
                <a:tc>
                  <a:txBody>
                    <a:bodyPr/>
                    <a:lstStyle/>
                    <a:p>
                      <a:r>
                        <a:rPr lang="en-US" sz="1800" b="0" i="0" u="none" strike="noStrike" kern="1200" dirty="0">
                          <a:solidFill>
                            <a:schemeClr val="dk1"/>
                          </a:solidFill>
                          <a:effectLst/>
                          <a:latin typeface="Arial" panose="020B0604020202020204" pitchFamily="34" charset="0"/>
                          <a:ea typeface="+mn-ea"/>
                          <a:cs typeface="+mn-cs"/>
                        </a:rPr>
                        <a:t>0.5 mg</a:t>
                      </a:r>
                      <a:endParaRPr lang="en-US" sz="1800" b="0" i="0" dirty="0">
                        <a:latin typeface="Arial" panose="020B0604020202020204" pitchFamily="34" charset="0"/>
                      </a:endParaRPr>
                    </a:p>
                  </a:txBody>
                  <a:tcPr marT="45709" marB="45709"/>
                </a:tc>
                <a:tc>
                  <a:txBody>
                    <a:bodyPr/>
                    <a:lstStyle/>
                    <a:p>
                      <a:r>
                        <a:rPr lang="en-US" sz="1800" b="0" i="0" u="none" strike="noStrike" kern="1200" dirty="0">
                          <a:solidFill>
                            <a:schemeClr val="dk1"/>
                          </a:solidFill>
                          <a:effectLst/>
                          <a:latin typeface="Arial" panose="020B0604020202020204" pitchFamily="34" charset="0"/>
                          <a:ea typeface="+mn-ea"/>
                          <a:cs typeface="+mn-cs"/>
                        </a:rPr>
                        <a:t>0.25 mg</a:t>
                      </a:r>
                      <a:endParaRPr lang="en-US" sz="1800" b="0" i="0" dirty="0">
                        <a:latin typeface="Arial" panose="020B0604020202020204" pitchFamily="34" charset="0"/>
                      </a:endParaRPr>
                    </a:p>
                  </a:txBody>
                  <a:tcPr marT="45709" marB="45709"/>
                </a:tc>
                <a:tc>
                  <a:txBody>
                    <a:bodyPr/>
                    <a:lstStyle/>
                    <a:p>
                      <a:r>
                        <a:rPr lang="en-US" sz="1800" b="0" i="0" u="none" strike="noStrike" kern="1200" dirty="0">
                          <a:solidFill>
                            <a:schemeClr val="dk1"/>
                          </a:solidFill>
                          <a:effectLst/>
                          <a:latin typeface="Arial" panose="020B0604020202020204" pitchFamily="34" charset="0"/>
                          <a:ea typeface="+mn-ea"/>
                          <a:cs typeface="+mn-cs"/>
                        </a:rPr>
                        <a:t>0.25 mg           (0.25-1.0 mg)</a:t>
                      </a:r>
                      <a:endParaRPr lang="en-US" sz="1800" b="0" i="0" dirty="0">
                        <a:latin typeface="Arial" panose="020B0604020202020204" pitchFamily="34" charset="0"/>
                      </a:endParaRPr>
                    </a:p>
                  </a:txBody>
                  <a:tcPr marT="45709" marB="45709"/>
                </a:tc>
                <a:extLst>
                  <a:ext uri="{0D108BD9-81ED-4DB2-BD59-A6C34878D82A}">
                    <a16:rowId xmlns:a16="http://schemas.microsoft.com/office/drawing/2014/main" val="10001"/>
                  </a:ext>
                </a:extLst>
              </a:tr>
              <a:tr h="808904">
                <a:tc>
                  <a:txBody>
                    <a:bodyPr/>
                    <a:lstStyle/>
                    <a:p>
                      <a:r>
                        <a:rPr lang="en-US" sz="1800" b="0" i="0" u="none" strike="noStrike" kern="1200" dirty="0">
                          <a:solidFill>
                            <a:schemeClr val="dk1"/>
                          </a:solidFill>
                          <a:effectLst/>
                          <a:latin typeface="Arial" panose="020B0604020202020204" pitchFamily="34" charset="0"/>
                          <a:ea typeface="+mn-ea"/>
                          <a:cs typeface="+mn-cs"/>
                        </a:rPr>
                        <a:t>Lorazepam</a:t>
                      </a:r>
                      <a:endParaRPr lang="en-US" sz="1800" b="0" i="0" dirty="0">
                        <a:latin typeface="Arial" panose="020B0604020202020204" pitchFamily="34" charset="0"/>
                      </a:endParaRPr>
                    </a:p>
                  </a:txBody>
                  <a:tcPr marT="45709" marB="45709"/>
                </a:tc>
                <a:tc>
                  <a:txBody>
                    <a:bodyPr/>
                    <a:lstStyle/>
                    <a:p>
                      <a:r>
                        <a:rPr lang="en-US" sz="1800" b="0" i="0" u="none" strike="noStrike" kern="1200" dirty="0">
                          <a:solidFill>
                            <a:schemeClr val="dk1"/>
                          </a:solidFill>
                          <a:effectLst/>
                          <a:latin typeface="Arial" panose="020B0604020202020204" pitchFamily="34" charset="0"/>
                          <a:ea typeface="+mn-ea"/>
                          <a:cs typeface="+mn-cs"/>
                        </a:rPr>
                        <a:t>12-16 </a:t>
                      </a:r>
                      <a:r>
                        <a:rPr lang="en-US" sz="1800" b="0" i="0" u="none" strike="noStrike" kern="1200" dirty="0" err="1">
                          <a:solidFill>
                            <a:schemeClr val="dk1"/>
                          </a:solidFill>
                          <a:effectLst/>
                          <a:latin typeface="Arial" panose="020B0604020202020204" pitchFamily="34" charset="0"/>
                          <a:ea typeface="+mn-ea"/>
                          <a:cs typeface="+mn-cs"/>
                        </a:rPr>
                        <a:t>hrs</a:t>
                      </a:r>
                      <a:endParaRPr lang="en-US" sz="1800" b="0" i="0" dirty="0">
                        <a:latin typeface="Arial" panose="020B0604020202020204" pitchFamily="34" charset="0"/>
                      </a:endParaRPr>
                    </a:p>
                  </a:txBody>
                  <a:tcPr marT="45709" marB="45709"/>
                </a:tc>
                <a:tc>
                  <a:txBody>
                    <a:bodyPr/>
                    <a:lstStyle/>
                    <a:p>
                      <a:r>
                        <a:rPr lang="en-US" sz="1800" b="0" i="0" u="none" strike="noStrike" kern="1200" dirty="0">
                          <a:solidFill>
                            <a:schemeClr val="dk1"/>
                          </a:solidFill>
                          <a:effectLst/>
                          <a:latin typeface="Arial" panose="020B0604020202020204" pitchFamily="34" charset="0"/>
                          <a:ea typeface="+mn-ea"/>
                          <a:cs typeface="+mn-cs"/>
                        </a:rPr>
                        <a:t>1 mg</a:t>
                      </a:r>
                      <a:endParaRPr lang="en-US" sz="1800" b="0" i="0" dirty="0">
                        <a:latin typeface="Arial" panose="020B0604020202020204" pitchFamily="34" charset="0"/>
                      </a:endParaRPr>
                    </a:p>
                  </a:txBody>
                  <a:tcPr marT="45709" marB="45709"/>
                </a:tc>
                <a:tc>
                  <a:txBody>
                    <a:bodyPr/>
                    <a:lstStyle/>
                    <a:p>
                      <a:r>
                        <a:rPr lang="en-US" sz="1800" b="0" i="0" u="none" strike="noStrike" kern="1200" dirty="0">
                          <a:solidFill>
                            <a:schemeClr val="dk1"/>
                          </a:solidFill>
                          <a:effectLst/>
                          <a:latin typeface="Arial" panose="020B0604020202020204" pitchFamily="34" charset="0"/>
                          <a:ea typeface="+mn-ea"/>
                          <a:cs typeface="+mn-cs"/>
                        </a:rPr>
                        <a:t>0.5 mg</a:t>
                      </a:r>
                      <a:endParaRPr lang="en-US" sz="1800" b="0" i="0" dirty="0">
                        <a:latin typeface="Arial" panose="020B0604020202020204" pitchFamily="34" charset="0"/>
                      </a:endParaRPr>
                    </a:p>
                  </a:txBody>
                  <a:tcPr marT="45709" marB="45709"/>
                </a:tc>
                <a:tc>
                  <a:txBody>
                    <a:bodyPr/>
                    <a:lstStyle/>
                    <a:p>
                      <a:r>
                        <a:rPr lang="en-US" sz="1800" b="0" i="0" u="none" strike="noStrike" kern="1200" dirty="0">
                          <a:solidFill>
                            <a:schemeClr val="dk1"/>
                          </a:solidFill>
                          <a:effectLst/>
                          <a:latin typeface="Arial" panose="020B0604020202020204" pitchFamily="34" charset="0"/>
                          <a:ea typeface="+mn-ea"/>
                          <a:cs typeface="+mn-cs"/>
                        </a:rPr>
                        <a:t>0.75 mg</a:t>
                      </a:r>
                    </a:p>
                    <a:p>
                      <a:r>
                        <a:rPr lang="en-US" sz="1800" b="0" i="0" u="none" strike="noStrike" kern="1200" dirty="0">
                          <a:solidFill>
                            <a:schemeClr val="dk1"/>
                          </a:solidFill>
                          <a:effectLst/>
                          <a:latin typeface="Arial" panose="020B0604020202020204" pitchFamily="34" charset="0"/>
                          <a:ea typeface="+mn-ea"/>
                          <a:cs typeface="+mn-cs"/>
                        </a:rPr>
                        <a:t>(0.5-2.0 mg)</a:t>
                      </a:r>
                      <a:endParaRPr lang="en-US" sz="1800" b="0" i="0" dirty="0">
                        <a:latin typeface="Arial" panose="020B0604020202020204" pitchFamily="34" charset="0"/>
                      </a:endParaRPr>
                    </a:p>
                  </a:txBody>
                  <a:tcPr marT="45709" marB="45709"/>
                </a:tc>
                <a:extLst>
                  <a:ext uri="{0D108BD9-81ED-4DB2-BD59-A6C34878D82A}">
                    <a16:rowId xmlns:a16="http://schemas.microsoft.com/office/drawing/2014/main" val="10002"/>
                  </a:ext>
                </a:extLst>
              </a:tr>
              <a:tr h="808904">
                <a:tc>
                  <a:txBody>
                    <a:bodyPr/>
                    <a:lstStyle/>
                    <a:p>
                      <a:r>
                        <a:rPr lang="en-US" sz="1800" b="0" i="0" u="none" strike="noStrike" kern="1200" dirty="0">
                          <a:solidFill>
                            <a:schemeClr val="dk1"/>
                          </a:solidFill>
                          <a:effectLst/>
                          <a:latin typeface="Arial" panose="020B0604020202020204" pitchFamily="34" charset="0"/>
                          <a:ea typeface="+mn-ea"/>
                          <a:cs typeface="+mn-cs"/>
                        </a:rPr>
                        <a:t>Clonazepam</a:t>
                      </a:r>
                      <a:endParaRPr lang="en-US" sz="1800" b="0" i="0" dirty="0">
                        <a:latin typeface="Arial" panose="020B0604020202020204" pitchFamily="34" charset="0"/>
                      </a:endParaRPr>
                    </a:p>
                  </a:txBody>
                  <a:tcPr marT="45709" marB="45709"/>
                </a:tc>
                <a:tc>
                  <a:txBody>
                    <a:bodyPr/>
                    <a:lstStyle/>
                    <a:p>
                      <a:r>
                        <a:rPr lang="en-US" sz="1800" b="0" i="0" u="none" strike="noStrike" kern="1200" dirty="0">
                          <a:solidFill>
                            <a:schemeClr val="dk1"/>
                          </a:solidFill>
                          <a:effectLst/>
                          <a:latin typeface="Arial" panose="020B0604020202020204" pitchFamily="34" charset="0"/>
                          <a:ea typeface="+mn-ea"/>
                          <a:cs typeface="+mn-cs"/>
                        </a:rPr>
                        <a:t>22-54 </a:t>
                      </a:r>
                      <a:r>
                        <a:rPr lang="en-US" sz="1800" b="0" i="0" u="none" strike="noStrike" kern="1200" dirty="0" err="1">
                          <a:solidFill>
                            <a:schemeClr val="dk1"/>
                          </a:solidFill>
                          <a:effectLst/>
                          <a:latin typeface="Arial" panose="020B0604020202020204" pitchFamily="34" charset="0"/>
                          <a:ea typeface="+mn-ea"/>
                          <a:cs typeface="+mn-cs"/>
                        </a:rPr>
                        <a:t>hrs</a:t>
                      </a:r>
                      <a:endParaRPr lang="en-US" sz="1800" b="0" i="0" dirty="0">
                        <a:latin typeface="Arial" panose="020B0604020202020204" pitchFamily="34" charset="0"/>
                      </a:endParaRPr>
                    </a:p>
                  </a:txBody>
                  <a:tcPr marT="45709" marB="45709"/>
                </a:tc>
                <a:tc>
                  <a:txBody>
                    <a:bodyPr/>
                    <a:lstStyle/>
                    <a:p>
                      <a:r>
                        <a:rPr lang="en-US" sz="1800" b="0" i="0" u="none" strike="noStrike" kern="1200" dirty="0">
                          <a:solidFill>
                            <a:schemeClr val="dk1"/>
                          </a:solidFill>
                          <a:effectLst/>
                          <a:latin typeface="Arial" panose="020B0604020202020204" pitchFamily="34" charset="0"/>
                          <a:ea typeface="+mn-ea"/>
                          <a:cs typeface="+mn-cs"/>
                        </a:rPr>
                        <a:t>0.5 mg</a:t>
                      </a:r>
                      <a:endParaRPr lang="en-US" sz="1800" b="0" i="0" dirty="0">
                        <a:latin typeface="Arial" panose="020B0604020202020204" pitchFamily="34" charset="0"/>
                      </a:endParaRPr>
                    </a:p>
                  </a:txBody>
                  <a:tcPr marT="45709" marB="45709"/>
                </a:tc>
                <a:tc>
                  <a:txBody>
                    <a:bodyPr/>
                    <a:lstStyle/>
                    <a:p>
                      <a:r>
                        <a:rPr lang="en-US" sz="1800" b="0" i="0" u="none" strike="noStrike" kern="1200" dirty="0">
                          <a:solidFill>
                            <a:schemeClr val="dk1"/>
                          </a:solidFill>
                          <a:effectLst/>
                          <a:latin typeface="Arial" panose="020B0604020202020204" pitchFamily="34" charset="0"/>
                          <a:ea typeface="+mn-ea"/>
                          <a:cs typeface="+mn-cs"/>
                        </a:rPr>
                        <a:t>0.25 mg</a:t>
                      </a:r>
                      <a:endParaRPr lang="en-US" sz="1800" b="0" i="0" dirty="0">
                        <a:latin typeface="Arial" panose="020B0604020202020204" pitchFamily="34" charset="0"/>
                      </a:endParaRPr>
                    </a:p>
                  </a:txBody>
                  <a:tcPr marT="45709" marB="45709"/>
                </a:tc>
                <a:tc>
                  <a:txBody>
                    <a:bodyPr/>
                    <a:lstStyle/>
                    <a:p>
                      <a:r>
                        <a:rPr lang="en-US" sz="1800" b="0" i="0" u="none" strike="noStrike" kern="1200" dirty="0">
                          <a:solidFill>
                            <a:schemeClr val="dk1"/>
                          </a:solidFill>
                          <a:effectLst/>
                          <a:latin typeface="Arial" panose="020B0604020202020204" pitchFamily="34" charset="0"/>
                          <a:ea typeface="+mn-ea"/>
                          <a:cs typeface="+mn-cs"/>
                        </a:rPr>
                        <a:t>0.25 mg</a:t>
                      </a:r>
                    </a:p>
                    <a:p>
                      <a:r>
                        <a:rPr lang="en-US" sz="1800" b="0" i="0" u="none" strike="noStrike" kern="1200" dirty="0">
                          <a:solidFill>
                            <a:schemeClr val="dk1"/>
                          </a:solidFill>
                          <a:effectLst/>
                          <a:latin typeface="Arial" panose="020B0604020202020204" pitchFamily="34" charset="0"/>
                          <a:ea typeface="+mn-ea"/>
                          <a:cs typeface="+mn-cs"/>
                        </a:rPr>
                        <a:t>(0.25-2.0 mg)</a:t>
                      </a:r>
                      <a:endParaRPr lang="en-US" sz="1800" b="0" i="0" dirty="0">
                        <a:latin typeface="Arial" panose="020B0604020202020204" pitchFamily="34" charset="0"/>
                      </a:endParaRPr>
                    </a:p>
                  </a:txBody>
                  <a:tcPr marT="45709" marB="45709"/>
                </a:tc>
                <a:extLst>
                  <a:ext uri="{0D108BD9-81ED-4DB2-BD59-A6C34878D82A}">
                    <a16:rowId xmlns:a16="http://schemas.microsoft.com/office/drawing/2014/main" val="10003"/>
                  </a:ext>
                </a:extLst>
              </a:tr>
            </a:tbl>
          </a:graphicData>
        </a:graphic>
      </p:graphicFrame>
      <p:sp>
        <p:nvSpPr>
          <p:cNvPr id="3" name="Title 2">
            <a:extLst>
              <a:ext uri="{FF2B5EF4-FFF2-40B4-BE49-F238E27FC236}">
                <a16:creationId xmlns:a16="http://schemas.microsoft.com/office/drawing/2014/main" id="{3A62056D-E937-5560-0F05-5BEB77F32435}"/>
              </a:ext>
            </a:extLst>
          </p:cNvPr>
          <p:cNvSpPr>
            <a:spLocks noGrp="1"/>
          </p:cNvSpPr>
          <p:nvPr>
            <p:ph type="title"/>
          </p:nvPr>
        </p:nvSpPr>
        <p:spPr/>
        <p:txBody>
          <a:bodyPr/>
          <a:lstStyle/>
          <a:p>
            <a:r>
              <a:rPr lang="en-US" dirty="0"/>
              <a:t>Diazepam Milligram Equivalents (DME)</a:t>
            </a:r>
          </a:p>
        </p:txBody>
      </p:sp>
      <p:sp>
        <p:nvSpPr>
          <p:cNvPr id="2" name="Text Placeholder 1">
            <a:extLst>
              <a:ext uri="{FF2B5EF4-FFF2-40B4-BE49-F238E27FC236}">
                <a16:creationId xmlns:a16="http://schemas.microsoft.com/office/drawing/2014/main" id="{E3338B26-FB04-EDE6-A125-F83AEE6E8B1F}"/>
              </a:ext>
            </a:extLst>
          </p:cNvPr>
          <p:cNvSpPr>
            <a:spLocks noGrp="1"/>
          </p:cNvSpPr>
          <p:nvPr>
            <p:ph type="body" sz="quarter" idx="11"/>
          </p:nvPr>
        </p:nvSpPr>
        <p:spPr/>
        <p:txBody>
          <a:bodyPr rtlCol="0">
            <a:noAutofit/>
          </a:bodyPr>
          <a:lstStyle/>
          <a:p>
            <a:pPr fontAlgn="auto">
              <a:spcBef>
                <a:spcPts val="0"/>
              </a:spcBef>
              <a:defRPr/>
            </a:pPr>
            <a:r>
              <a:rPr lang="en-US" sz="600" dirty="0">
                <a:uFill>
                  <a:noFill/>
                </a:uFill>
                <a:hlinkClick r:id="rId2">
                  <a:extLst>
                    <a:ext uri="{A12FA001-AC4F-418D-AE19-62706E023703}">
                      <ahyp:hlinkClr xmlns:ahyp="http://schemas.microsoft.com/office/drawing/2018/hyperlinkcolor" val="tx"/>
                    </a:ext>
                  </a:extLst>
                </a:hlinkClick>
              </a:rPr>
              <a:t>https://www.benzo.org.uk/bzequiv.htm</a:t>
            </a:r>
            <a:r>
              <a:rPr lang="en-US" sz="600" dirty="0">
                <a:uFill>
                  <a:noFill/>
                </a:uFill>
              </a:rPr>
              <a:t> </a:t>
            </a:r>
            <a:endParaRPr lang="en-US" sz="600" dirty="0"/>
          </a:p>
          <a:p>
            <a:pPr fontAlgn="auto">
              <a:spcBef>
                <a:spcPts val="0"/>
              </a:spcBef>
              <a:defRPr/>
            </a:pPr>
            <a:r>
              <a:rPr lang="en-US" sz="600" dirty="0">
                <a:uFill>
                  <a:noFill/>
                </a:uFill>
                <a:hlinkClick r:id="rId3">
                  <a:extLst>
                    <a:ext uri="{A12FA001-AC4F-418D-AE19-62706E023703}">
                      <ahyp:hlinkClr xmlns:ahyp="http://schemas.microsoft.com/office/drawing/2018/hyperlinkcolor" val="tx"/>
                    </a:ext>
                  </a:extLst>
                </a:hlinkClick>
              </a:rPr>
              <a:t>https://clincalc.com</a:t>
            </a:r>
            <a:r>
              <a:rPr lang="en-US" sz="600" dirty="0">
                <a:uFill>
                  <a:noFill/>
                </a:uFill>
              </a:rPr>
              <a:t> </a:t>
            </a:r>
            <a:endParaRPr lang="en-US" sz="600" dirty="0"/>
          </a:p>
          <a:p>
            <a:pPr fontAlgn="auto">
              <a:spcBef>
                <a:spcPts val="0"/>
              </a:spcBef>
              <a:defRPr/>
            </a:pPr>
            <a:r>
              <a:rPr lang="en-US" sz="600" dirty="0"/>
              <a:t>Brett, J., &amp; Murnion, B. (2015). Australian Prescriber, 38(5), 152–155.</a:t>
            </a:r>
            <a:endParaRPr lang="en-US" sz="600" dirty="0">
              <a:highlight>
                <a:srgbClr val="FFFFFF"/>
              </a:highlight>
            </a:endParaRPr>
          </a:p>
        </p:txBody>
      </p:sp>
      <p:sp>
        <p:nvSpPr>
          <p:cNvPr id="92188" name="TextBox 5">
            <a:extLst>
              <a:ext uri="{FF2B5EF4-FFF2-40B4-BE49-F238E27FC236}">
                <a16:creationId xmlns:a16="http://schemas.microsoft.com/office/drawing/2014/main" id="{19038359-1F90-A2E2-872A-C16382A130F5}"/>
              </a:ext>
            </a:extLst>
          </p:cNvPr>
          <p:cNvSpPr txBox="1">
            <a:spLocks noChangeArrowheads="1"/>
          </p:cNvSpPr>
          <p:nvPr/>
        </p:nvSpPr>
        <p:spPr bwMode="auto">
          <a:xfrm>
            <a:off x="457200" y="889000"/>
            <a:ext cx="7900988" cy="34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Lucida Sans" panose="020B0602030504020204" pitchFamily="34" charset="77"/>
              </a:defRPr>
            </a:lvl1pPr>
            <a:lvl2pPr marL="742950" indent="-285750">
              <a:defRPr>
                <a:solidFill>
                  <a:schemeClr val="tx1"/>
                </a:solidFill>
                <a:latin typeface="Lucida Sans" panose="020B0602030504020204" pitchFamily="34" charset="77"/>
              </a:defRPr>
            </a:lvl2pPr>
            <a:lvl3pPr marL="1143000" indent="-228600">
              <a:defRPr>
                <a:solidFill>
                  <a:schemeClr val="tx1"/>
                </a:solidFill>
                <a:latin typeface="Lucida Sans" panose="020B0602030504020204" pitchFamily="34" charset="77"/>
              </a:defRPr>
            </a:lvl3pPr>
            <a:lvl4pPr marL="1600200" indent="-228600">
              <a:defRPr>
                <a:solidFill>
                  <a:schemeClr val="tx1"/>
                </a:solidFill>
                <a:latin typeface="Lucida Sans" panose="020B0602030504020204" pitchFamily="34" charset="77"/>
              </a:defRPr>
            </a:lvl4pPr>
            <a:lvl5pPr marL="2057400" indent="-228600">
              <a:defRPr>
                <a:solidFill>
                  <a:schemeClr val="tx1"/>
                </a:solidFill>
                <a:latin typeface="Lucida Sans" panose="020B0602030504020204" pitchFamily="34" charset="77"/>
              </a:defRPr>
            </a:lvl5pPr>
            <a:lvl6pPr marL="2514600" indent="-228600" fontAlgn="base">
              <a:spcBef>
                <a:spcPct val="0"/>
              </a:spcBef>
              <a:spcAft>
                <a:spcPct val="0"/>
              </a:spcAft>
              <a:defRPr>
                <a:solidFill>
                  <a:schemeClr val="tx1"/>
                </a:solidFill>
                <a:latin typeface="Lucida Sans" panose="020B0602030504020204" pitchFamily="34" charset="77"/>
              </a:defRPr>
            </a:lvl6pPr>
            <a:lvl7pPr marL="2971800" indent="-228600" fontAlgn="base">
              <a:spcBef>
                <a:spcPct val="0"/>
              </a:spcBef>
              <a:spcAft>
                <a:spcPct val="0"/>
              </a:spcAft>
              <a:defRPr>
                <a:solidFill>
                  <a:schemeClr val="tx1"/>
                </a:solidFill>
                <a:latin typeface="Lucida Sans" panose="020B0602030504020204" pitchFamily="34" charset="77"/>
              </a:defRPr>
            </a:lvl7pPr>
            <a:lvl8pPr marL="3429000" indent="-228600" fontAlgn="base">
              <a:spcBef>
                <a:spcPct val="0"/>
              </a:spcBef>
              <a:spcAft>
                <a:spcPct val="0"/>
              </a:spcAft>
              <a:defRPr>
                <a:solidFill>
                  <a:schemeClr val="tx1"/>
                </a:solidFill>
                <a:latin typeface="Lucida Sans" panose="020B0602030504020204" pitchFamily="34" charset="77"/>
              </a:defRPr>
            </a:lvl8pPr>
            <a:lvl9pPr marL="3886200" indent="-228600" fontAlgn="base">
              <a:spcBef>
                <a:spcPct val="0"/>
              </a:spcBef>
              <a:spcAft>
                <a:spcPct val="0"/>
              </a:spcAft>
              <a:defRPr>
                <a:solidFill>
                  <a:schemeClr val="tx1"/>
                </a:solidFill>
                <a:latin typeface="Lucida Sans" panose="020B0602030504020204" pitchFamily="34" charset="77"/>
              </a:defRPr>
            </a:lvl9pPr>
          </a:lstStyle>
          <a:p>
            <a:pPr eaLnBrk="1" hangingPunct="1">
              <a:lnSpc>
                <a:spcPct val="114000"/>
              </a:lnSpc>
              <a:spcAft>
                <a:spcPts val="300"/>
              </a:spcAft>
            </a:pPr>
            <a:r>
              <a:rPr lang="en-US" altLang="en-US" sz="1600" b="1" dirty="0">
                <a:solidFill>
                  <a:srgbClr val="000000"/>
                </a:solidFill>
                <a:latin typeface="Arial" panose="020B0604020202020204" pitchFamily="34" charset="0"/>
              </a:rPr>
              <a:t>Dose of oral benzodiazepine approximately equivalent to diazepam 5 mg</a:t>
            </a:r>
            <a:endParaRPr lang="en-US" altLang="en-US" sz="1600" dirty="0">
              <a:latin typeface="Arial" panose="020B0604020202020204" pitchFamily="34"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B54B33E-DC65-B916-09A4-5117ED395B78}"/>
              </a:ext>
            </a:extLst>
          </p:cNvPr>
          <p:cNvSpPr>
            <a:spLocks noGrp="1"/>
          </p:cNvSpPr>
          <p:nvPr>
            <p:ph idx="1"/>
          </p:nvPr>
        </p:nvSpPr>
        <p:spPr/>
        <p:txBody>
          <a:bodyPr>
            <a:normAutofit/>
          </a:bodyPr>
          <a:lstStyle/>
          <a:p>
            <a:pPr marL="0" indent="0">
              <a:buNone/>
            </a:pPr>
            <a:r>
              <a:rPr lang="en-US" dirty="0"/>
              <a:t>At the conclusion of this activity, participants should be better able to:</a:t>
            </a:r>
          </a:p>
          <a:p>
            <a:pPr lvl="1"/>
            <a:r>
              <a:rPr lang="en-US" dirty="0"/>
              <a:t>Recall prescribing principles for benzodiazepines and understand diazepam mg equivalents (DME) while identifying its usefulness in deprescribing </a:t>
            </a:r>
          </a:p>
          <a:p>
            <a:pPr lvl="1"/>
            <a:r>
              <a:rPr lang="en-US" dirty="0"/>
              <a:t>Recognize appropriate guidance for prescribing and the systems in place for deprescribing </a:t>
            </a:r>
          </a:p>
          <a:p>
            <a:pPr lvl="1"/>
            <a:r>
              <a:rPr lang="en-US" dirty="0"/>
              <a:t>Using a case study, cite appropriate steps for tapering and deprescribing</a:t>
            </a:r>
          </a:p>
          <a:p>
            <a:pPr lvl="1"/>
            <a:r>
              <a:rPr lang="en-US" dirty="0"/>
              <a:t>Recognize elements of effective patient communications in regard to benzodiazepine use and tapering</a:t>
            </a:r>
          </a:p>
        </p:txBody>
      </p:sp>
      <p:sp>
        <p:nvSpPr>
          <p:cNvPr id="43010" name="Title 2">
            <a:extLst>
              <a:ext uri="{FF2B5EF4-FFF2-40B4-BE49-F238E27FC236}">
                <a16:creationId xmlns:a16="http://schemas.microsoft.com/office/drawing/2014/main" id="{A5A90FD5-A6EF-CDF4-C9C3-66068C0525F9}"/>
              </a:ext>
            </a:extLst>
          </p:cNvPr>
          <p:cNvSpPr>
            <a:spLocks noGrp="1" noChangeArrowheads="1"/>
          </p:cNvSpPr>
          <p:nvPr>
            <p:ph type="title"/>
          </p:nvPr>
        </p:nvSpPr>
        <p:spPr/>
        <p:txBody>
          <a:bodyPr/>
          <a:lstStyle/>
          <a:p>
            <a:r>
              <a:rPr lang="en-US" altLang="en-US" dirty="0"/>
              <a:t>Learning Objectives</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289201E-B317-8A29-4C46-2ED5A153BF5E}"/>
              </a:ext>
            </a:extLst>
          </p:cNvPr>
          <p:cNvSpPr>
            <a:spLocks noGrp="1"/>
          </p:cNvSpPr>
          <p:nvPr>
            <p:ph sz="half" idx="1"/>
          </p:nvPr>
        </p:nvSpPr>
        <p:spPr>
          <a:xfrm>
            <a:off x="457200" y="1028700"/>
            <a:ext cx="4041648" cy="3373967"/>
          </a:xfrm>
        </p:spPr>
        <p:txBody>
          <a:bodyPr>
            <a:normAutofit fontScale="85000" lnSpcReduction="20000"/>
          </a:bodyPr>
          <a:lstStyle/>
          <a:p>
            <a:r>
              <a:rPr lang="en-US" dirty="0"/>
              <a:t>No “one size fits all” methodology for deprescribing</a:t>
            </a:r>
          </a:p>
          <a:p>
            <a:r>
              <a:rPr lang="en-US" dirty="0"/>
              <a:t>Several tools available </a:t>
            </a:r>
          </a:p>
          <a:p>
            <a:r>
              <a:rPr lang="en-US" dirty="0"/>
              <a:t>Tablet cutting (¼ weekly)</a:t>
            </a:r>
          </a:p>
          <a:p>
            <a:pPr lvl="1"/>
            <a:r>
              <a:rPr lang="en-US" dirty="0"/>
              <a:t>Cut and hold</a:t>
            </a:r>
          </a:p>
          <a:p>
            <a:r>
              <a:rPr lang="en-US" dirty="0"/>
              <a:t>Dose skipping</a:t>
            </a:r>
          </a:p>
          <a:p>
            <a:r>
              <a:rPr lang="en-US" dirty="0"/>
              <a:t>Dry taper</a:t>
            </a:r>
          </a:p>
          <a:p>
            <a:pPr lvl="1"/>
            <a:r>
              <a:rPr lang="en-US" dirty="0"/>
              <a:t>Ashton Manual</a:t>
            </a:r>
          </a:p>
          <a:p>
            <a:pPr lvl="1"/>
            <a:r>
              <a:rPr lang="en-US" dirty="0"/>
              <a:t>Micro-taper (0.001-0.003 grams at a time)</a:t>
            </a:r>
          </a:p>
          <a:p>
            <a:r>
              <a:rPr lang="en-US" dirty="0"/>
              <a:t>Tapering strips</a:t>
            </a:r>
          </a:p>
          <a:p>
            <a:r>
              <a:rPr lang="en-US" dirty="0"/>
              <a:t>Liquid taper</a:t>
            </a:r>
          </a:p>
          <a:p>
            <a:pPr lvl="1"/>
            <a:r>
              <a:rPr lang="en-US" dirty="0"/>
              <a:t>Compounded </a:t>
            </a:r>
          </a:p>
          <a:p>
            <a:pPr lvl="1"/>
            <a:r>
              <a:rPr lang="en-US" dirty="0"/>
              <a:t>Water or milk method</a:t>
            </a:r>
          </a:p>
        </p:txBody>
      </p:sp>
      <p:pic>
        <p:nvPicPr>
          <p:cNvPr id="4" name="Content Placeholder 3" descr="A person brushing her teeth&#10;&#10;Description automatically generated">
            <a:extLst>
              <a:ext uri="{FF2B5EF4-FFF2-40B4-BE49-F238E27FC236}">
                <a16:creationId xmlns:a16="http://schemas.microsoft.com/office/drawing/2014/main" id="{788215A5-202E-B50E-AAFA-41A6E5E298E7}"/>
              </a:ext>
            </a:extLst>
          </p:cNvPr>
          <p:cNvPicPr>
            <a:picLocks noGrp="1" noChangeAspect="1"/>
          </p:cNvPicPr>
          <p:nvPr>
            <p:ph sz="half" idx="2"/>
          </p:nvPr>
        </p:nvPicPr>
        <p:blipFill rotWithShape="1">
          <a:blip r:embed="rId3" cstate="print">
            <a:extLst>
              <a:ext uri="{28A0092B-C50C-407E-A947-70E740481C1C}">
                <a14:useLocalDpi xmlns:a14="http://schemas.microsoft.com/office/drawing/2010/main"/>
              </a:ext>
            </a:extLst>
          </a:blip>
          <a:stretch/>
        </p:blipFill>
        <p:spPr>
          <a:xfrm>
            <a:off x="4973851" y="1028700"/>
            <a:ext cx="3600133" cy="3294461"/>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93187" name="Title 3">
            <a:extLst>
              <a:ext uri="{FF2B5EF4-FFF2-40B4-BE49-F238E27FC236}">
                <a16:creationId xmlns:a16="http://schemas.microsoft.com/office/drawing/2014/main" id="{B40840F6-9DC0-1FA6-C309-B3DCD228CE04}"/>
              </a:ext>
            </a:extLst>
          </p:cNvPr>
          <p:cNvSpPr>
            <a:spLocks noGrp="1" noChangeArrowheads="1"/>
          </p:cNvSpPr>
          <p:nvPr>
            <p:ph type="title"/>
          </p:nvPr>
        </p:nvSpPr>
        <p:spPr/>
        <p:txBody>
          <a:bodyPr wrap="square" anchor="ctr">
            <a:normAutofit/>
          </a:bodyPr>
          <a:lstStyle/>
          <a:p>
            <a:r>
              <a:rPr lang="en-US" altLang="en-US" sz="2800" b="1" dirty="0"/>
              <a:t>Deprescribing</a:t>
            </a:r>
            <a:endParaRPr lang="en-US" altLang="en-US" b="1" dirty="0"/>
          </a:p>
        </p:txBody>
      </p:sp>
      <p:sp>
        <p:nvSpPr>
          <p:cNvPr id="93192" name="Text Placeholder 4">
            <a:extLst>
              <a:ext uri="{FF2B5EF4-FFF2-40B4-BE49-F238E27FC236}">
                <a16:creationId xmlns:a16="http://schemas.microsoft.com/office/drawing/2014/main" id="{88B541C5-123C-D030-F333-0A3857D75F81}"/>
              </a:ext>
            </a:extLst>
          </p:cNvPr>
          <p:cNvSpPr>
            <a:spLocks noGrp="1"/>
          </p:cNvSpPr>
          <p:nvPr>
            <p:ph type="body" sz="quarter" idx="11"/>
          </p:nvPr>
        </p:nvSpPr>
        <p:spPr/>
        <p:txBody>
          <a:bodyPr>
            <a:noAutofit/>
          </a:bodyPr>
          <a:lstStyle/>
          <a:p>
            <a:pPr fontAlgn="auto">
              <a:spcBef>
                <a:spcPts val="0"/>
              </a:spcBef>
              <a:defRPr/>
            </a:pPr>
            <a:r>
              <a:rPr lang="en-US" sz="600" dirty="0">
                <a:highlight>
                  <a:srgbClr val="FFFFFF"/>
                </a:highlight>
                <a:latin typeface="Arial" panose="020B0604020202020204" pitchFamily="34" charset="0"/>
                <a:cs typeface="Arial" panose="020B0604020202020204" pitchFamily="34" charset="0"/>
              </a:rPr>
              <a:t>Schweizer E, et al. </a:t>
            </a:r>
            <a:r>
              <a:rPr lang="en-US" sz="600" i="1" dirty="0">
                <a:latin typeface="Arial" panose="020B0604020202020204" pitchFamily="34" charset="0"/>
                <a:cs typeface="Arial" panose="020B0604020202020204" pitchFamily="34" charset="0"/>
              </a:rPr>
              <a:t>Arch Gen Psychiatry.</a:t>
            </a:r>
            <a:r>
              <a:rPr lang="en-US" sz="600" dirty="0">
                <a:highlight>
                  <a:srgbClr val="FFFFFF"/>
                </a:highlight>
                <a:latin typeface="Arial" panose="020B0604020202020204" pitchFamily="34" charset="0"/>
                <a:cs typeface="Arial" panose="020B0604020202020204" pitchFamily="34" charset="0"/>
              </a:rPr>
              <a:t> 1990;47(10):908–915. </a:t>
            </a:r>
          </a:p>
          <a:p>
            <a:pPr fontAlgn="auto">
              <a:spcBef>
                <a:spcPts val="0"/>
              </a:spcBef>
              <a:defRPr/>
            </a:pPr>
            <a:r>
              <a:rPr lang="en-US" sz="600" dirty="0">
                <a:uFill>
                  <a:noFill/>
                </a:u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https://www.benzoinfo.com/benzodiazepine-tapering-strategies/</a:t>
            </a:r>
            <a:r>
              <a:rPr lang="en-US" sz="600" dirty="0">
                <a:uFill>
                  <a:noFill/>
                </a:uFill>
                <a:latin typeface="Arial" panose="020B0604020202020204" pitchFamily="34" charset="0"/>
                <a:cs typeface="Arial" panose="020B0604020202020204" pitchFamily="34" charset="0"/>
              </a:rPr>
              <a:t> </a:t>
            </a:r>
            <a:endParaRPr lang="en-US" sz="600" dirty="0">
              <a:highlight>
                <a:srgbClr val="FFFFFF"/>
              </a:highlight>
              <a:latin typeface="Arial" panose="020B0604020202020204" pitchFamily="34" charset="0"/>
              <a:cs typeface="Arial" panose="020B0604020202020204" pitchFamily="34" charset="0"/>
            </a:endParaRPr>
          </a:p>
          <a:p>
            <a:pPr fontAlgn="auto">
              <a:spcBef>
                <a:spcPts val="0"/>
              </a:spcBef>
              <a:defRPr/>
            </a:pPr>
            <a:r>
              <a:rPr lang="en-US" sz="600" dirty="0">
                <a:uFill>
                  <a:noFill/>
                </a:u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https://cbhphilly.org/wp-content/uploads/2019/02/Helping-Patients-Taper-from-Benzodiazepines-FINAL.pdf</a:t>
            </a:r>
            <a:r>
              <a:rPr lang="en-US" sz="600" dirty="0">
                <a:uFill>
                  <a:noFill/>
                </a:uFill>
                <a:latin typeface="Arial" panose="020B0604020202020204" pitchFamily="34" charset="0"/>
                <a:cs typeface="Arial" panose="020B0604020202020204" pitchFamily="34" charset="0"/>
              </a:rPr>
              <a:t> </a:t>
            </a:r>
            <a:endParaRPr lang="en-US" sz="600" dirty="0">
              <a:highlight>
                <a:srgbClr val="FFFFFF"/>
              </a:highlight>
              <a:latin typeface="Arial" panose="020B0604020202020204" pitchFamily="34" charset="0"/>
              <a:cs typeface="Arial" panose="020B0604020202020204" pitchFamily="34" charset="0"/>
            </a:endParaRPr>
          </a:p>
          <a:p>
            <a:pPr fontAlgn="auto">
              <a:spcBef>
                <a:spcPts val="0"/>
              </a:spcBef>
              <a:defRPr/>
            </a:pPr>
            <a:r>
              <a:rPr lang="en-US" sz="600" dirty="0">
                <a:uFill>
                  <a:noFill/>
                </a:u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https://pharmaceutical-journal.com/article/opinion/we-designed-a-new-way-of-tapering-antidepressants-but-why-wont-the-health-authorities-recognise-its-value</a:t>
            </a:r>
            <a:r>
              <a:rPr lang="en-US" sz="600" dirty="0">
                <a:uFill>
                  <a:noFill/>
                </a:uFill>
                <a:latin typeface="Arial" panose="020B0604020202020204" pitchFamily="34" charset="0"/>
                <a:cs typeface="Arial" panose="020B0604020202020204" pitchFamily="34" charset="0"/>
              </a:rPr>
              <a:t> </a:t>
            </a:r>
            <a:endParaRPr lang="en-US" sz="600" dirty="0">
              <a:highlight>
                <a:srgbClr val="FFFFFF"/>
              </a:highlight>
              <a:latin typeface="Arial" panose="020B0604020202020204" pitchFamily="34" charset="0"/>
              <a:cs typeface="Arial" panose="020B0604020202020204" pitchFamily="34" charset="0"/>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A2F60867-37CA-CF61-6501-B4936BCAA8C1}"/>
              </a:ext>
            </a:extLst>
          </p:cNvPr>
          <p:cNvSpPr>
            <a:spLocks noGrp="1"/>
          </p:cNvSpPr>
          <p:nvPr>
            <p:ph idx="1"/>
          </p:nvPr>
        </p:nvSpPr>
        <p:spPr/>
        <p:txBody>
          <a:bodyPr/>
          <a:lstStyle/>
          <a:p>
            <a:r>
              <a:rPr lang="en-US" dirty="0"/>
              <a:t>NM is a 45-year-old female presenting for follow up with a new physician after her previous provider retired. She is asking for refills on her prescriptions, including diazepam 10 mg by mouth twice daily and lorazepam 2 mg by mouth every 8 hours, as needed for anxiety.</a:t>
            </a:r>
          </a:p>
          <a:p>
            <a:r>
              <a:rPr lang="en-US" dirty="0"/>
              <a:t>NM started taking benzodiazepines about 6 years ago after a traumatic car accident that left her anxious and unable to sleep at night</a:t>
            </a:r>
          </a:p>
          <a:p>
            <a:r>
              <a:rPr lang="en-US" dirty="0"/>
              <a:t>Her new physician consults the pharmacy to                                       help initiate a conversation about appropriate                                          use and possible deprescribing</a:t>
            </a:r>
          </a:p>
        </p:txBody>
      </p:sp>
      <p:sp>
        <p:nvSpPr>
          <p:cNvPr id="95236" name="TextBox 5">
            <a:extLst>
              <a:ext uri="{FF2B5EF4-FFF2-40B4-BE49-F238E27FC236}">
                <a16:creationId xmlns:a16="http://schemas.microsoft.com/office/drawing/2014/main" id="{DC398389-0B48-7C69-3263-89389B163D72}"/>
              </a:ext>
            </a:extLst>
          </p:cNvPr>
          <p:cNvSpPr txBox="1">
            <a:spLocks noChangeArrowheads="1"/>
          </p:cNvSpPr>
          <p:nvPr/>
        </p:nvSpPr>
        <p:spPr bwMode="auto">
          <a:xfrm>
            <a:off x="8516938" y="3371850"/>
            <a:ext cx="344487" cy="413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Lucida Sans" panose="020B0602030504020204" pitchFamily="34" charset="77"/>
              </a:defRPr>
            </a:lvl1pPr>
            <a:lvl2pPr marL="742950" indent="-285750">
              <a:defRPr>
                <a:solidFill>
                  <a:schemeClr val="tx1"/>
                </a:solidFill>
                <a:latin typeface="Lucida Sans" panose="020B0602030504020204" pitchFamily="34" charset="77"/>
              </a:defRPr>
            </a:lvl2pPr>
            <a:lvl3pPr marL="1143000" indent="-228600">
              <a:defRPr>
                <a:solidFill>
                  <a:schemeClr val="tx1"/>
                </a:solidFill>
                <a:latin typeface="Lucida Sans" panose="020B0602030504020204" pitchFamily="34" charset="77"/>
              </a:defRPr>
            </a:lvl3pPr>
            <a:lvl4pPr marL="1600200" indent="-228600">
              <a:defRPr>
                <a:solidFill>
                  <a:schemeClr val="tx1"/>
                </a:solidFill>
                <a:latin typeface="Lucida Sans" panose="020B0602030504020204" pitchFamily="34" charset="77"/>
              </a:defRPr>
            </a:lvl4pPr>
            <a:lvl5pPr marL="2057400" indent="-228600">
              <a:defRPr>
                <a:solidFill>
                  <a:schemeClr val="tx1"/>
                </a:solidFill>
                <a:latin typeface="Lucida Sans" panose="020B0602030504020204" pitchFamily="34" charset="77"/>
              </a:defRPr>
            </a:lvl5pPr>
            <a:lvl6pPr marL="2514600" indent="-228600" fontAlgn="base">
              <a:spcBef>
                <a:spcPct val="0"/>
              </a:spcBef>
              <a:spcAft>
                <a:spcPct val="0"/>
              </a:spcAft>
              <a:defRPr>
                <a:solidFill>
                  <a:schemeClr val="tx1"/>
                </a:solidFill>
                <a:latin typeface="Lucida Sans" panose="020B0602030504020204" pitchFamily="34" charset="77"/>
              </a:defRPr>
            </a:lvl6pPr>
            <a:lvl7pPr marL="2971800" indent="-228600" fontAlgn="base">
              <a:spcBef>
                <a:spcPct val="0"/>
              </a:spcBef>
              <a:spcAft>
                <a:spcPct val="0"/>
              </a:spcAft>
              <a:defRPr>
                <a:solidFill>
                  <a:schemeClr val="tx1"/>
                </a:solidFill>
                <a:latin typeface="Lucida Sans" panose="020B0602030504020204" pitchFamily="34" charset="77"/>
              </a:defRPr>
            </a:lvl7pPr>
            <a:lvl8pPr marL="3429000" indent="-228600" fontAlgn="base">
              <a:spcBef>
                <a:spcPct val="0"/>
              </a:spcBef>
              <a:spcAft>
                <a:spcPct val="0"/>
              </a:spcAft>
              <a:defRPr>
                <a:solidFill>
                  <a:schemeClr val="tx1"/>
                </a:solidFill>
                <a:latin typeface="Lucida Sans" panose="020B0602030504020204" pitchFamily="34" charset="77"/>
              </a:defRPr>
            </a:lvl8pPr>
            <a:lvl9pPr marL="3886200" indent="-228600" fontAlgn="base">
              <a:spcBef>
                <a:spcPct val="0"/>
              </a:spcBef>
              <a:spcAft>
                <a:spcPct val="0"/>
              </a:spcAft>
              <a:defRPr>
                <a:solidFill>
                  <a:schemeClr val="tx1"/>
                </a:solidFill>
                <a:latin typeface="Lucida Sans" panose="020B0602030504020204" pitchFamily="34" charset="77"/>
              </a:defRPr>
            </a:lvl9pPr>
          </a:lstStyle>
          <a:p>
            <a:pPr eaLnBrk="1" hangingPunct="1">
              <a:lnSpc>
                <a:spcPct val="114000"/>
              </a:lnSpc>
              <a:spcAft>
                <a:spcPts val="300"/>
              </a:spcAft>
            </a:pPr>
            <a:endParaRPr lang="en-US" altLang="en-US" sz="2000" dirty="0">
              <a:latin typeface="Arial" panose="020B0604020202020204" pitchFamily="34" charset="0"/>
            </a:endParaRPr>
          </a:p>
        </p:txBody>
      </p:sp>
      <p:pic>
        <p:nvPicPr>
          <p:cNvPr id="2" name="Picture 1">
            <a:extLst>
              <a:ext uri="{FF2B5EF4-FFF2-40B4-BE49-F238E27FC236}">
                <a16:creationId xmlns:a16="http://schemas.microsoft.com/office/drawing/2014/main" id="{4D784BDD-DDAB-22FB-F7FC-BC7C56D88B0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314414" y="3057566"/>
            <a:ext cx="2372384" cy="1698502"/>
          </a:xfrm>
          <a:prstGeom prst="rect">
            <a:avLst/>
          </a:prstGeom>
        </p:spPr>
      </p:pic>
      <p:sp>
        <p:nvSpPr>
          <p:cNvPr id="6" name="Title 5">
            <a:extLst>
              <a:ext uri="{FF2B5EF4-FFF2-40B4-BE49-F238E27FC236}">
                <a16:creationId xmlns:a16="http://schemas.microsoft.com/office/drawing/2014/main" id="{86EACD61-D57F-BEBE-55C7-5E03358ACA77}"/>
              </a:ext>
            </a:extLst>
          </p:cNvPr>
          <p:cNvSpPr>
            <a:spLocks noGrp="1"/>
          </p:cNvSpPr>
          <p:nvPr>
            <p:ph type="title"/>
          </p:nvPr>
        </p:nvSpPr>
        <p:spPr/>
        <p:txBody>
          <a:bodyPr/>
          <a:lstStyle/>
          <a:p>
            <a:r>
              <a:rPr lang="en-US" dirty="0"/>
              <a:t>A Case Study</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C1BA4658-2D32-C610-7151-D452A7165CF4}"/>
              </a:ext>
            </a:extLst>
          </p:cNvPr>
          <p:cNvPicPr>
            <a:picLocks noGrp="1" noChangeAspect="1"/>
          </p:cNvPicPr>
          <p:nvPr>
            <p:ph sz="half" idx="1"/>
          </p:nvPr>
        </p:nvPicPr>
        <p:blipFill rotWithShape="1">
          <a:blip r:embed="rId3" cstate="print">
            <a:extLst>
              <a:ext uri="{28A0092B-C50C-407E-A947-70E740481C1C}">
                <a14:useLocalDpi xmlns:a14="http://schemas.microsoft.com/office/drawing/2010/main"/>
              </a:ext>
            </a:extLst>
          </a:blip>
          <a:stretch/>
        </p:blipFill>
        <p:spPr>
          <a:xfrm>
            <a:off x="457200" y="1029494"/>
            <a:ext cx="4038600" cy="3708400"/>
          </a:xfrm>
          <a:prstGeom prst="rect">
            <a:avLst/>
          </a:prstGeom>
          <a:ln>
            <a:noFill/>
          </a:ln>
          <a:effectLst>
            <a:outerShdw blurRad="190500" algn="tl" rotWithShape="0">
              <a:srgbClr val="000000">
                <a:alpha val="70000"/>
              </a:srgbClr>
            </a:outerShdw>
          </a:effectLst>
        </p:spPr>
      </p:pic>
      <p:sp>
        <p:nvSpPr>
          <p:cNvPr id="3" name="Content Placeholder 2">
            <a:extLst>
              <a:ext uri="{FF2B5EF4-FFF2-40B4-BE49-F238E27FC236}">
                <a16:creationId xmlns:a16="http://schemas.microsoft.com/office/drawing/2014/main" id="{D37846AE-6678-B49E-87C8-8B2BFDA3C893}"/>
              </a:ext>
            </a:extLst>
          </p:cNvPr>
          <p:cNvSpPr>
            <a:spLocks noGrp="1"/>
          </p:cNvSpPr>
          <p:nvPr>
            <p:ph sz="half" idx="2"/>
          </p:nvPr>
        </p:nvSpPr>
        <p:spPr/>
        <p:txBody>
          <a:bodyPr>
            <a:normAutofit fontScale="85000" lnSpcReduction="20000"/>
          </a:bodyPr>
          <a:lstStyle/>
          <a:p>
            <a:pPr marL="0" indent="0">
              <a:buNone/>
            </a:pPr>
            <a:r>
              <a:rPr lang="en-US" b="1" dirty="0"/>
              <a:t>Questions to ask when confronted with a patient case:</a:t>
            </a:r>
          </a:p>
          <a:p>
            <a:pPr lvl="1"/>
            <a:r>
              <a:rPr lang="en-US" dirty="0"/>
              <a:t>Has the patient been engaged in this decision? </a:t>
            </a:r>
          </a:p>
          <a:p>
            <a:pPr lvl="1"/>
            <a:r>
              <a:rPr lang="en-US" dirty="0"/>
              <a:t>What is the indication for use?</a:t>
            </a:r>
          </a:p>
          <a:p>
            <a:pPr lvl="1"/>
            <a:r>
              <a:rPr lang="en-US" dirty="0"/>
              <a:t>Have other appropriate measures been taken to ensure the core complaint is addressed?</a:t>
            </a:r>
          </a:p>
          <a:p>
            <a:pPr lvl="1"/>
            <a:r>
              <a:rPr lang="en-US" dirty="0"/>
              <a:t>Has the patient ever attempted a drug holiday?</a:t>
            </a:r>
          </a:p>
          <a:p>
            <a:pPr lvl="1"/>
            <a:r>
              <a:rPr lang="en-US" dirty="0"/>
              <a:t>What were the results of the drug holiday?</a:t>
            </a:r>
          </a:p>
          <a:p>
            <a:pPr lvl="1"/>
            <a:r>
              <a:rPr lang="en-US" dirty="0"/>
              <a:t>How does the patient utilize the prescription?</a:t>
            </a:r>
          </a:p>
        </p:txBody>
      </p:sp>
      <p:sp>
        <p:nvSpPr>
          <p:cNvPr id="97283" name="Title 3">
            <a:extLst>
              <a:ext uri="{FF2B5EF4-FFF2-40B4-BE49-F238E27FC236}">
                <a16:creationId xmlns:a16="http://schemas.microsoft.com/office/drawing/2014/main" id="{3A06B39D-FDF8-113E-92B2-C8268441EB2A}"/>
              </a:ext>
            </a:extLst>
          </p:cNvPr>
          <p:cNvSpPr>
            <a:spLocks noGrp="1" noChangeArrowheads="1"/>
          </p:cNvSpPr>
          <p:nvPr>
            <p:ph type="title"/>
          </p:nvPr>
        </p:nvSpPr>
        <p:spPr/>
        <p:txBody>
          <a:bodyPr wrap="square" anchor="ctr">
            <a:normAutofit/>
          </a:bodyPr>
          <a:lstStyle/>
          <a:p>
            <a:r>
              <a:rPr lang="en-US" altLang="en-US" b="1" dirty="0"/>
              <a:t>Case Study Continued</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4CDABF84-0B23-1428-00BB-B4D7FE5D368A}"/>
              </a:ext>
            </a:extLst>
          </p:cNvPr>
          <p:cNvSpPr>
            <a:spLocks noGrp="1"/>
          </p:cNvSpPr>
          <p:nvPr>
            <p:ph sz="half" idx="1"/>
          </p:nvPr>
        </p:nvSpPr>
        <p:spPr/>
        <p:txBody>
          <a:bodyPr>
            <a:normAutofit lnSpcReduction="10000"/>
          </a:bodyPr>
          <a:lstStyle/>
          <a:p>
            <a:r>
              <a:rPr lang="en-US" dirty="0"/>
              <a:t>Ensure the patient is engaged</a:t>
            </a:r>
          </a:p>
          <a:p>
            <a:pPr lvl="1"/>
            <a:r>
              <a:rPr lang="en-US" dirty="0"/>
              <a:t>Discuss risks and benefits</a:t>
            </a:r>
          </a:p>
          <a:p>
            <a:pPr lvl="1"/>
            <a:r>
              <a:rPr lang="en-US" dirty="0"/>
              <a:t>The withdrawal plan and what symptoms may look like</a:t>
            </a:r>
          </a:p>
          <a:p>
            <a:r>
              <a:rPr lang="en-US" dirty="0"/>
              <a:t>Recommend initiation of long-term therapy for anxiety based on patient-specific factors</a:t>
            </a:r>
          </a:p>
          <a:p>
            <a:r>
              <a:rPr lang="en-US" dirty="0"/>
              <a:t>Deprescribing</a:t>
            </a:r>
          </a:p>
          <a:p>
            <a:pPr lvl="1"/>
            <a:r>
              <a:rPr lang="en-US" dirty="0"/>
              <a:t>Typical taper is recommended at a rate of 12.5 - 25% reduction every 2 weeks</a:t>
            </a:r>
          </a:p>
          <a:p>
            <a:pPr lvl="2"/>
            <a:r>
              <a:rPr lang="en-US" dirty="0"/>
              <a:t>Not appropriate for all individuals - NM with a 6-year history of benzodiazepine use</a:t>
            </a:r>
          </a:p>
          <a:p>
            <a:pPr lvl="3"/>
            <a:r>
              <a:rPr lang="en-US" dirty="0"/>
              <a:t>Assess tolerance and dependence</a:t>
            </a:r>
          </a:p>
        </p:txBody>
      </p:sp>
      <p:pic>
        <p:nvPicPr>
          <p:cNvPr id="4" name="Content Placeholder 3" descr="A picture containing text, shoes, feet&#10;&#10;Description automatically generated">
            <a:extLst>
              <a:ext uri="{FF2B5EF4-FFF2-40B4-BE49-F238E27FC236}">
                <a16:creationId xmlns:a16="http://schemas.microsoft.com/office/drawing/2014/main" id="{BEFBEF69-752B-22EE-9000-AAD1A986310C}"/>
              </a:ext>
            </a:extLst>
          </p:cNvPr>
          <p:cNvPicPr>
            <a:picLocks noGrp="1" noChangeAspect="1"/>
          </p:cNvPicPr>
          <p:nvPr>
            <p:ph sz="half" idx="2"/>
          </p:nvPr>
        </p:nvPicPr>
        <p:blipFill rotWithShape="1">
          <a:blip r:embed="rId3" cstate="print">
            <a:extLst>
              <a:ext uri="{28A0092B-C50C-407E-A947-70E740481C1C}">
                <a14:useLocalDpi xmlns:a14="http://schemas.microsoft.com/office/drawing/2010/main"/>
              </a:ext>
            </a:extLst>
          </a:blip>
          <a:stretch/>
        </p:blipFill>
        <p:spPr>
          <a:xfrm>
            <a:off x="4656137" y="1035844"/>
            <a:ext cx="4025900" cy="3695700"/>
          </a:xfrm>
          <a:prstGeom prst="rect">
            <a:avLst/>
          </a:prstGeom>
          <a:ln>
            <a:noFill/>
          </a:ln>
          <a:effectLst>
            <a:softEdge rad="112500"/>
          </a:effectLst>
        </p:spPr>
      </p:pic>
      <p:sp>
        <p:nvSpPr>
          <p:cNvPr id="99331" name="Title 3">
            <a:extLst>
              <a:ext uri="{FF2B5EF4-FFF2-40B4-BE49-F238E27FC236}">
                <a16:creationId xmlns:a16="http://schemas.microsoft.com/office/drawing/2014/main" id="{BA9906F0-DDEC-A72B-ADA7-89DA77ED01F4}"/>
              </a:ext>
            </a:extLst>
          </p:cNvPr>
          <p:cNvSpPr>
            <a:spLocks noGrp="1" noChangeArrowheads="1"/>
          </p:cNvSpPr>
          <p:nvPr>
            <p:ph type="title"/>
          </p:nvPr>
        </p:nvSpPr>
        <p:spPr/>
        <p:txBody>
          <a:bodyPr wrap="square" anchor="ctr">
            <a:normAutofit/>
          </a:bodyPr>
          <a:lstStyle/>
          <a:p>
            <a:r>
              <a:rPr lang="en-US" altLang="en-US" b="1" dirty="0"/>
              <a:t>Helping NM</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1DD8354B-7CDA-4D5E-E494-CB579532F0E2}"/>
              </a:ext>
            </a:extLst>
          </p:cNvPr>
          <p:cNvGraphicFramePr>
            <a:graphicFrameLocks noGrp="1"/>
          </p:cNvGraphicFramePr>
          <p:nvPr>
            <p:ph idx="1"/>
            <p:extLst>
              <p:ext uri="{D42A27DB-BD31-4B8C-83A1-F6EECF244321}">
                <p14:modId xmlns:p14="http://schemas.microsoft.com/office/powerpoint/2010/main" val="2291212441"/>
              </p:ext>
            </p:extLst>
          </p:nvPr>
        </p:nvGraphicFramePr>
        <p:xfrm>
          <a:off x="457200" y="1028701"/>
          <a:ext cx="8229600" cy="37273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1378" name="Title 2">
            <a:extLst>
              <a:ext uri="{FF2B5EF4-FFF2-40B4-BE49-F238E27FC236}">
                <a16:creationId xmlns:a16="http://schemas.microsoft.com/office/drawing/2014/main" id="{BCD176A1-4A36-39F3-0D18-675E552AD4AF}"/>
              </a:ext>
            </a:extLst>
          </p:cNvPr>
          <p:cNvSpPr>
            <a:spLocks noGrp="1" noChangeArrowheads="1"/>
          </p:cNvSpPr>
          <p:nvPr>
            <p:ph type="title"/>
          </p:nvPr>
        </p:nvSpPr>
        <p:spPr/>
        <p:txBody>
          <a:bodyPr/>
          <a:lstStyle/>
          <a:p>
            <a:r>
              <a:rPr lang="en-US" altLang="en-US" b="1" dirty="0">
                <a:solidFill>
                  <a:srgbClr val="000000"/>
                </a:solidFill>
              </a:rPr>
              <a:t>Tolerance vs. Dependence</a:t>
            </a:r>
            <a:endParaRPr lang="en-US" altLang="en-US" b="1" dirty="0"/>
          </a:p>
        </p:txBody>
      </p:sp>
      <p:sp>
        <p:nvSpPr>
          <p:cNvPr id="4" name="Text Placeholder 3">
            <a:extLst>
              <a:ext uri="{FF2B5EF4-FFF2-40B4-BE49-F238E27FC236}">
                <a16:creationId xmlns:a16="http://schemas.microsoft.com/office/drawing/2014/main" id="{5BBC50FD-6652-CA9D-4891-C8C01A888EBD}"/>
              </a:ext>
            </a:extLst>
          </p:cNvPr>
          <p:cNvSpPr>
            <a:spLocks noGrp="1"/>
          </p:cNvSpPr>
          <p:nvPr>
            <p:ph type="body" sz="quarter" idx="11"/>
          </p:nvPr>
        </p:nvSpPr>
        <p:spPr/>
        <p:txBody>
          <a:bodyPr rtlCol="0">
            <a:normAutofit/>
          </a:bodyPr>
          <a:lstStyle/>
          <a:p>
            <a:pPr marL="0" indent="0" fontAlgn="auto">
              <a:spcBef>
                <a:spcPts val="0"/>
              </a:spcBef>
              <a:buNone/>
              <a:defRPr/>
            </a:pPr>
            <a:r>
              <a:rPr lang="en-US" sz="600" dirty="0" err="1"/>
              <a:t>Vinker</a:t>
            </a:r>
            <a:r>
              <a:rPr lang="en-US" sz="600" dirty="0"/>
              <a:t>, C. H. &amp; Oliver, B. (2012). Advances in Pharmacological Sciences, 2012. 416864</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13F87595-7F21-655D-9973-727DAB17C9BF}"/>
              </a:ext>
            </a:extLst>
          </p:cNvPr>
          <p:cNvSpPr>
            <a:spLocks noGrp="1"/>
          </p:cNvSpPr>
          <p:nvPr>
            <p:ph idx="1"/>
          </p:nvPr>
        </p:nvSpPr>
        <p:spPr/>
        <p:txBody>
          <a:bodyPr>
            <a:normAutofit fontScale="85000" lnSpcReduction="10000"/>
          </a:bodyPr>
          <a:lstStyle/>
          <a:p>
            <a:r>
              <a:rPr lang="en-US" dirty="0"/>
              <a:t>Start by reducing short-acting agents one dose at a time</a:t>
            </a:r>
          </a:p>
          <a:p>
            <a:pPr lvl="1"/>
            <a:r>
              <a:rPr lang="en-US" dirty="0"/>
              <a:t>Rapid onset and offset can cause uncomfortable fluctuations in levels</a:t>
            </a:r>
          </a:p>
          <a:p>
            <a:pPr lvl="1"/>
            <a:r>
              <a:rPr lang="en-US" dirty="0"/>
              <a:t>Longer-acting agents allow for slow elimination and an easier withdrawal</a:t>
            </a:r>
          </a:p>
          <a:p>
            <a:r>
              <a:rPr lang="en-US" dirty="0"/>
              <a:t>Utilize available tablet sizes and different formulations to assist</a:t>
            </a:r>
          </a:p>
          <a:p>
            <a:pPr lvl="1"/>
            <a:r>
              <a:rPr lang="en-US" dirty="0"/>
              <a:t>Solution may be useful, if the cost is feasible</a:t>
            </a:r>
          </a:p>
          <a:p>
            <a:pPr lvl="1"/>
            <a:r>
              <a:rPr lang="en-US" dirty="0"/>
              <a:t>Ensure patient has a pill cutter at home for precise splitting</a:t>
            </a:r>
          </a:p>
          <a:p>
            <a:r>
              <a:rPr lang="en-US" dirty="0"/>
              <a:t>Patient should have close follow-up with provider</a:t>
            </a:r>
          </a:p>
          <a:p>
            <a:pPr lvl="1"/>
            <a:r>
              <a:rPr lang="en-US" dirty="0"/>
              <a:t>Patient should be instructed that if they reach a difficult point in their taper, they can remain at the dose longer that the allotted 1-2 weeks</a:t>
            </a:r>
          </a:p>
          <a:p>
            <a:r>
              <a:rPr lang="en-US" dirty="0"/>
              <a:t>No specific length of time can be assigned</a:t>
            </a:r>
          </a:p>
          <a:p>
            <a:pPr lvl="1"/>
            <a:r>
              <a:rPr lang="en-US" dirty="0"/>
              <a:t>NM may take anywhere from 3 months to 1 year to taper her prescription</a:t>
            </a:r>
          </a:p>
        </p:txBody>
      </p:sp>
      <p:sp>
        <p:nvSpPr>
          <p:cNvPr id="102402" name="Title 2">
            <a:extLst>
              <a:ext uri="{FF2B5EF4-FFF2-40B4-BE49-F238E27FC236}">
                <a16:creationId xmlns:a16="http://schemas.microsoft.com/office/drawing/2014/main" id="{69BA63ED-6075-C5A7-753B-2E4C16C8CC46}"/>
              </a:ext>
            </a:extLst>
          </p:cNvPr>
          <p:cNvSpPr>
            <a:spLocks noGrp="1" noChangeArrowheads="1"/>
          </p:cNvSpPr>
          <p:nvPr>
            <p:ph type="title"/>
          </p:nvPr>
        </p:nvSpPr>
        <p:spPr/>
        <p:txBody>
          <a:bodyPr/>
          <a:lstStyle/>
          <a:p>
            <a:r>
              <a:rPr lang="en-US" altLang="en-US" b="1" dirty="0"/>
              <a:t>Back to NM</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A8E5FD6-A060-C0DF-8241-346CC200C297}"/>
              </a:ext>
            </a:extLst>
          </p:cNvPr>
          <p:cNvSpPr>
            <a:spLocks noGrp="1"/>
          </p:cNvSpPr>
          <p:nvPr>
            <p:ph idx="1"/>
          </p:nvPr>
        </p:nvSpPr>
        <p:spPr/>
        <p:txBody>
          <a:bodyPr>
            <a:normAutofit lnSpcReduction="10000"/>
          </a:bodyPr>
          <a:lstStyle/>
          <a:p>
            <a:r>
              <a:rPr lang="en-US" dirty="0"/>
              <a:t>NM may benefit from a reduction of 0.25-0.5 mg of lorazepam starting with her least-thought-about dose of the day for a duration of 1-2 weeks</a:t>
            </a:r>
          </a:p>
          <a:p>
            <a:pPr lvl="1"/>
            <a:r>
              <a:rPr lang="en-US" dirty="0"/>
              <a:t>This could be the morning, midday, or evening doses</a:t>
            </a:r>
          </a:p>
          <a:p>
            <a:r>
              <a:rPr lang="en-US" dirty="0"/>
              <a:t>May continue this reduction by reducing her other daily doses by 0.25-0.5 mg every 1-2 weeks, until all doses are reduced</a:t>
            </a:r>
          </a:p>
          <a:p>
            <a:pPr lvl="1"/>
            <a:r>
              <a:rPr lang="en-US" dirty="0"/>
              <a:t>May speed up and slow down this process – patient-specific!</a:t>
            </a:r>
          </a:p>
          <a:p>
            <a:r>
              <a:rPr lang="en-US" dirty="0"/>
              <a:t>Once short-acting dose has been tapered off, can begin slow taper of diazepam by a reduction of 2 mg per dose every 1-2 weeks</a:t>
            </a:r>
          </a:p>
          <a:p>
            <a:pPr lvl="1"/>
            <a:r>
              <a:rPr lang="en-US" dirty="0"/>
              <a:t>Ensure patient has smaller tablet sizes to allow for splitting doses and achieving greater dosing diversity</a:t>
            </a:r>
          </a:p>
        </p:txBody>
      </p:sp>
      <p:sp>
        <p:nvSpPr>
          <p:cNvPr id="104450" name="Title 2">
            <a:extLst>
              <a:ext uri="{FF2B5EF4-FFF2-40B4-BE49-F238E27FC236}">
                <a16:creationId xmlns:a16="http://schemas.microsoft.com/office/drawing/2014/main" id="{C4B3BD16-779E-596C-0ACB-6BF3C7837D32}"/>
              </a:ext>
            </a:extLst>
          </p:cNvPr>
          <p:cNvSpPr>
            <a:spLocks noGrp="1" noChangeArrowheads="1"/>
          </p:cNvSpPr>
          <p:nvPr>
            <p:ph type="title"/>
          </p:nvPr>
        </p:nvSpPr>
        <p:spPr/>
        <p:txBody>
          <a:bodyPr/>
          <a:lstStyle/>
          <a:p>
            <a:r>
              <a:rPr lang="en-US" altLang="en-US" b="1" dirty="0">
                <a:solidFill>
                  <a:srgbClr val="000000"/>
                </a:solidFill>
              </a:rPr>
              <a:t>Helping NM</a:t>
            </a:r>
            <a:endParaRPr lang="en-US" altLang="en-US" b="1"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DB02DE9-7F8C-DBB4-83EF-E59749BE5524}"/>
              </a:ext>
            </a:extLst>
          </p:cNvPr>
          <p:cNvSpPr>
            <a:spLocks noGrp="1"/>
          </p:cNvSpPr>
          <p:nvPr>
            <p:ph idx="1"/>
          </p:nvPr>
        </p:nvSpPr>
        <p:spPr>
          <a:xfrm>
            <a:off x="457200" y="1028702"/>
            <a:ext cx="8229600" cy="722312"/>
          </a:xfrm>
        </p:spPr>
        <p:txBody>
          <a:bodyPr>
            <a:normAutofit fontScale="55000" lnSpcReduction="20000"/>
          </a:bodyPr>
          <a:lstStyle/>
          <a:p>
            <a:r>
              <a:rPr lang="en-US" dirty="0"/>
              <a:t>Recall DME - Lorazepam 1 mg equivalent to diazepam 5 mg</a:t>
            </a:r>
          </a:p>
          <a:p>
            <a:pPr lvl="1"/>
            <a:r>
              <a:rPr lang="en-US" dirty="0"/>
              <a:t>NM taking a total of diazepam 20 mg per day and lorazepam 6 mg per day</a:t>
            </a:r>
          </a:p>
          <a:p>
            <a:r>
              <a:rPr lang="en-US" dirty="0"/>
              <a:t>Converting short-acting agents to their DME can lessen the peaks and troughs that cause severe withdrawal</a:t>
            </a:r>
          </a:p>
        </p:txBody>
      </p:sp>
      <p:sp>
        <p:nvSpPr>
          <p:cNvPr id="105474" name="Title 2">
            <a:extLst>
              <a:ext uri="{FF2B5EF4-FFF2-40B4-BE49-F238E27FC236}">
                <a16:creationId xmlns:a16="http://schemas.microsoft.com/office/drawing/2014/main" id="{1C403B47-3300-8F09-D610-D34C445C567C}"/>
              </a:ext>
            </a:extLst>
          </p:cNvPr>
          <p:cNvSpPr>
            <a:spLocks noGrp="1" noChangeArrowheads="1"/>
          </p:cNvSpPr>
          <p:nvPr>
            <p:ph type="title"/>
          </p:nvPr>
        </p:nvSpPr>
        <p:spPr/>
        <p:txBody>
          <a:bodyPr/>
          <a:lstStyle/>
          <a:p>
            <a:r>
              <a:rPr lang="en-US" altLang="en-US" sz="2800" b="1" dirty="0">
                <a:solidFill>
                  <a:srgbClr val="000000"/>
                </a:solidFill>
              </a:rPr>
              <a:t>Alternative Tapering Methodology</a:t>
            </a:r>
            <a:endParaRPr lang="en-US" altLang="en-US" sz="2800" b="1" dirty="0"/>
          </a:p>
        </p:txBody>
      </p:sp>
      <p:sp>
        <p:nvSpPr>
          <p:cNvPr id="4" name="Text Placeholder 3">
            <a:extLst>
              <a:ext uri="{FF2B5EF4-FFF2-40B4-BE49-F238E27FC236}">
                <a16:creationId xmlns:a16="http://schemas.microsoft.com/office/drawing/2014/main" id="{24053735-DB7A-6CC9-698C-348A9716D437}"/>
              </a:ext>
            </a:extLst>
          </p:cNvPr>
          <p:cNvSpPr>
            <a:spLocks noGrp="1"/>
          </p:cNvSpPr>
          <p:nvPr>
            <p:ph type="body" sz="quarter" idx="11"/>
          </p:nvPr>
        </p:nvSpPr>
        <p:spPr/>
        <p:txBody>
          <a:bodyPr rtlCol="0">
            <a:normAutofit/>
          </a:bodyPr>
          <a:lstStyle/>
          <a:p>
            <a:pPr fontAlgn="auto">
              <a:spcBef>
                <a:spcPts val="0"/>
              </a:spcBef>
              <a:buSzPct val="100000"/>
              <a:defRPr/>
            </a:pPr>
            <a:r>
              <a:rPr lang="en-US" sz="600" dirty="0">
                <a:cs typeface="Arial" panose="020B0604020202020204" pitchFamily="34" charset="0"/>
              </a:rPr>
              <a:t>Brett, J., &amp; Murnion, B. (2015). Australian Prescriber, 38(5), 152–155.</a:t>
            </a:r>
          </a:p>
          <a:p>
            <a:pPr fontAlgn="auto">
              <a:spcBef>
                <a:spcPts val="0"/>
              </a:spcBef>
              <a:defRPr/>
            </a:pPr>
            <a:r>
              <a:rPr lang="en-US" sz="600" dirty="0">
                <a:cs typeface="Arial" panose="020B0604020202020204" pitchFamily="34" charset="0"/>
              </a:rPr>
              <a:t>Ashton, H. The Ashton manual: benzodiazepines—how they work and how to withdraw. 2002</a:t>
            </a:r>
            <a:endParaRPr lang="en-US" sz="1100" dirty="0"/>
          </a:p>
        </p:txBody>
      </p:sp>
      <p:graphicFrame>
        <p:nvGraphicFramePr>
          <p:cNvPr id="5" name="Table 5">
            <a:extLst>
              <a:ext uri="{FF2B5EF4-FFF2-40B4-BE49-F238E27FC236}">
                <a16:creationId xmlns:a16="http://schemas.microsoft.com/office/drawing/2014/main" id="{28E6F1B4-8368-8FF6-8F21-40899339537C}"/>
              </a:ext>
            </a:extLst>
          </p:cNvPr>
          <p:cNvGraphicFramePr>
            <a:graphicFrameLocks noGrp="1"/>
          </p:cNvGraphicFramePr>
          <p:nvPr>
            <p:extLst>
              <p:ext uri="{D42A27DB-BD31-4B8C-83A1-F6EECF244321}">
                <p14:modId xmlns:p14="http://schemas.microsoft.com/office/powerpoint/2010/main" val="3352163297"/>
              </p:ext>
            </p:extLst>
          </p:nvPr>
        </p:nvGraphicFramePr>
        <p:xfrm>
          <a:off x="569809" y="1754362"/>
          <a:ext cx="8004175" cy="3030538"/>
        </p:xfrm>
        <a:graphic>
          <a:graphicData uri="http://schemas.openxmlformats.org/drawingml/2006/table">
            <a:tbl>
              <a:tblPr firstRow="1" bandRow="1">
                <a:tableStyleId>{6E25E649-3F16-4E02-A733-19D2CDBF48F0}</a:tableStyleId>
              </a:tblPr>
              <a:tblGrid>
                <a:gridCol w="1192103">
                  <a:extLst>
                    <a:ext uri="{9D8B030D-6E8A-4147-A177-3AD203B41FA5}">
                      <a16:colId xmlns:a16="http://schemas.microsoft.com/office/drawing/2014/main" val="20000"/>
                    </a:ext>
                  </a:extLst>
                </a:gridCol>
                <a:gridCol w="2120686">
                  <a:extLst>
                    <a:ext uri="{9D8B030D-6E8A-4147-A177-3AD203B41FA5}">
                      <a16:colId xmlns:a16="http://schemas.microsoft.com/office/drawing/2014/main" val="20001"/>
                    </a:ext>
                  </a:extLst>
                </a:gridCol>
                <a:gridCol w="2280738">
                  <a:extLst>
                    <a:ext uri="{9D8B030D-6E8A-4147-A177-3AD203B41FA5}">
                      <a16:colId xmlns:a16="http://schemas.microsoft.com/office/drawing/2014/main" val="20002"/>
                    </a:ext>
                  </a:extLst>
                </a:gridCol>
                <a:gridCol w="2410648">
                  <a:extLst>
                    <a:ext uri="{9D8B030D-6E8A-4147-A177-3AD203B41FA5}">
                      <a16:colId xmlns:a16="http://schemas.microsoft.com/office/drawing/2014/main" val="20003"/>
                    </a:ext>
                  </a:extLst>
                </a:gridCol>
              </a:tblGrid>
              <a:tr h="532582">
                <a:tc>
                  <a:txBody>
                    <a:bodyPr/>
                    <a:lstStyle/>
                    <a:p>
                      <a:endParaRPr lang="en-US" sz="1400" dirty="0">
                        <a:latin typeface="Arial" panose="020B0604020202020204" pitchFamily="34" charset="0"/>
                        <a:cs typeface="Arial" panose="020B0604020202020204" pitchFamily="34" charset="0"/>
                      </a:endParaRPr>
                    </a:p>
                  </a:txBody>
                  <a:tcPr marL="91442" marR="91442" marT="45732" marB="45732"/>
                </a:tc>
                <a:tc>
                  <a:txBody>
                    <a:bodyPr/>
                    <a:lstStyle/>
                    <a:p>
                      <a:r>
                        <a:rPr lang="en-US" sz="1400" dirty="0">
                          <a:latin typeface="Arial" panose="020B0604020202020204" pitchFamily="34" charset="0"/>
                          <a:cs typeface="Arial" panose="020B0604020202020204" pitchFamily="34" charset="0"/>
                        </a:rPr>
                        <a:t>Morning Dose</a:t>
                      </a:r>
                    </a:p>
                  </a:txBody>
                  <a:tcPr marL="91442" marR="91442" marT="45732" marB="45732"/>
                </a:tc>
                <a:tc>
                  <a:txBody>
                    <a:bodyPr/>
                    <a:lstStyle/>
                    <a:p>
                      <a:r>
                        <a:rPr lang="en-US" sz="1400" dirty="0">
                          <a:latin typeface="Arial" panose="020B0604020202020204" pitchFamily="34" charset="0"/>
                          <a:cs typeface="Arial" panose="020B0604020202020204" pitchFamily="34" charset="0"/>
                        </a:rPr>
                        <a:t>Afternoon Dose</a:t>
                      </a:r>
                    </a:p>
                  </a:txBody>
                  <a:tcPr marL="91442" marR="91442" marT="45732" marB="45732"/>
                </a:tc>
                <a:tc>
                  <a:txBody>
                    <a:bodyPr/>
                    <a:lstStyle/>
                    <a:p>
                      <a:r>
                        <a:rPr lang="en-US" sz="1400" dirty="0">
                          <a:latin typeface="Arial" panose="020B0604020202020204" pitchFamily="34" charset="0"/>
                          <a:cs typeface="Arial" panose="020B0604020202020204" pitchFamily="34" charset="0"/>
                        </a:rPr>
                        <a:t>Evening Dose</a:t>
                      </a:r>
                    </a:p>
                  </a:txBody>
                  <a:tcPr marL="91442" marR="91442" marT="45732" marB="45732"/>
                </a:tc>
                <a:extLst>
                  <a:ext uri="{0D108BD9-81ED-4DB2-BD59-A6C34878D82A}">
                    <a16:rowId xmlns:a16="http://schemas.microsoft.com/office/drawing/2014/main" val="10000"/>
                  </a:ext>
                </a:extLst>
              </a:tr>
              <a:tr h="624489">
                <a:tc>
                  <a:txBody>
                    <a:bodyPr/>
                    <a:lstStyle/>
                    <a:p>
                      <a:r>
                        <a:rPr lang="en-US" sz="1400" dirty="0">
                          <a:latin typeface="Arial" panose="020B0604020202020204" pitchFamily="34" charset="0"/>
                          <a:cs typeface="Arial" panose="020B0604020202020204" pitchFamily="34" charset="0"/>
                        </a:rPr>
                        <a:t>Week 1</a:t>
                      </a:r>
                    </a:p>
                  </a:txBody>
                  <a:tcPr marL="91442" marR="91442" marT="45732" marB="45732"/>
                </a:tc>
                <a:tc>
                  <a:txBody>
                    <a:bodyPr/>
                    <a:lstStyle/>
                    <a:p>
                      <a:r>
                        <a:rPr lang="en-US" sz="1400" dirty="0">
                          <a:latin typeface="Arial" panose="020B0604020202020204" pitchFamily="34" charset="0"/>
                          <a:cs typeface="Arial" panose="020B0604020202020204" pitchFamily="34" charset="0"/>
                        </a:rPr>
                        <a:t>Lorazepam 2 mg</a:t>
                      </a:r>
                    </a:p>
                  </a:txBody>
                  <a:tcPr marL="91442" marR="91442" marT="45732" marB="45732"/>
                </a:tc>
                <a:tc>
                  <a:txBody>
                    <a:bodyPr/>
                    <a:lstStyle/>
                    <a:p>
                      <a:r>
                        <a:rPr lang="en-US" sz="1400" dirty="0">
                          <a:latin typeface="Arial" panose="020B0604020202020204" pitchFamily="34" charset="0"/>
                          <a:cs typeface="Arial" panose="020B0604020202020204" pitchFamily="34" charset="0"/>
                        </a:rPr>
                        <a:t>Lorazepam  2 mg</a:t>
                      </a:r>
                    </a:p>
                  </a:txBody>
                  <a:tcPr marL="91442" marR="91442" marT="45732" marB="45732"/>
                </a:tc>
                <a:tc>
                  <a:txBody>
                    <a:bodyPr/>
                    <a:lstStyle/>
                    <a:p>
                      <a:r>
                        <a:rPr lang="en-US" sz="1400" dirty="0">
                          <a:latin typeface="Arial" panose="020B0604020202020204" pitchFamily="34" charset="0"/>
                          <a:cs typeface="Arial" panose="020B0604020202020204" pitchFamily="34" charset="0"/>
                        </a:rPr>
                        <a:t>Lorazepam 1 mg</a:t>
                      </a:r>
                    </a:p>
                    <a:p>
                      <a:r>
                        <a:rPr lang="en-US" sz="1400" dirty="0">
                          <a:latin typeface="Arial" panose="020B0604020202020204" pitchFamily="34" charset="0"/>
                          <a:cs typeface="Arial" panose="020B0604020202020204" pitchFamily="34" charset="0"/>
                        </a:rPr>
                        <a:t>Diazepam 5 mg</a:t>
                      </a:r>
                    </a:p>
                  </a:txBody>
                  <a:tcPr marL="91442" marR="91442" marT="45732" marB="45732"/>
                </a:tc>
                <a:extLst>
                  <a:ext uri="{0D108BD9-81ED-4DB2-BD59-A6C34878D82A}">
                    <a16:rowId xmlns:a16="http://schemas.microsoft.com/office/drawing/2014/main" val="10001"/>
                  </a:ext>
                </a:extLst>
              </a:tr>
              <a:tr h="624489">
                <a:tc>
                  <a:txBody>
                    <a:bodyPr/>
                    <a:lstStyle/>
                    <a:p>
                      <a:r>
                        <a:rPr lang="en-US" sz="1400" dirty="0">
                          <a:latin typeface="Arial" panose="020B0604020202020204" pitchFamily="34" charset="0"/>
                          <a:cs typeface="Arial" panose="020B0604020202020204" pitchFamily="34" charset="0"/>
                        </a:rPr>
                        <a:t>Week 2</a:t>
                      </a:r>
                    </a:p>
                  </a:txBody>
                  <a:tcPr marL="91442" marR="91442" marT="45732" marB="45732"/>
                </a:tc>
                <a:tc>
                  <a:txBody>
                    <a:bodyPr/>
                    <a:lstStyle/>
                    <a:p>
                      <a:r>
                        <a:rPr lang="en-US" sz="1400" dirty="0">
                          <a:latin typeface="Arial" panose="020B0604020202020204" pitchFamily="34" charset="0"/>
                          <a:cs typeface="Arial" panose="020B0604020202020204" pitchFamily="34" charset="0"/>
                        </a:rPr>
                        <a:t>Lorazepam 1 mg</a:t>
                      </a:r>
                    </a:p>
                    <a:p>
                      <a:r>
                        <a:rPr lang="en-US" sz="1400" dirty="0">
                          <a:latin typeface="Arial" panose="020B0604020202020204" pitchFamily="34" charset="0"/>
                          <a:cs typeface="Arial" panose="020B0604020202020204" pitchFamily="34" charset="0"/>
                        </a:rPr>
                        <a:t>Diazepam 5 mg</a:t>
                      </a:r>
                    </a:p>
                  </a:txBody>
                  <a:tcPr marL="91442" marR="91442" marT="45732" marB="45732"/>
                </a:tc>
                <a:tc>
                  <a:txBody>
                    <a:bodyPr/>
                    <a:lstStyle/>
                    <a:p>
                      <a:r>
                        <a:rPr lang="en-US" sz="1400" dirty="0">
                          <a:latin typeface="Arial" panose="020B0604020202020204" pitchFamily="34" charset="0"/>
                          <a:cs typeface="Arial" panose="020B0604020202020204" pitchFamily="34" charset="0"/>
                        </a:rPr>
                        <a:t>Lorazepam 2 mg</a:t>
                      </a:r>
                    </a:p>
                  </a:txBody>
                  <a:tcPr marL="91442" marR="91442" marT="45732" marB="45732"/>
                </a:tc>
                <a:tc>
                  <a:txBody>
                    <a:bodyPr/>
                    <a:lstStyle/>
                    <a:p>
                      <a:r>
                        <a:rPr lang="en-US" sz="1400" dirty="0">
                          <a:latin typeface="Arial" panose="020B0604020202020204" pitchFamily="34" charset="0"/>
                          <a:cs typeface="Arial" panose="020B0604020202020204" pitchFamily="34" charset="0"/>
                        </a:rPr>
                        <a:t>Lorazepam 1 mg</a:t>
                      </a:r>
                    </a:p>
                    <a:p>
                      <a:r>
                        <a:rPr lang="en-US" sz="1400" dirty="0">
                          <a:latin typeface="Arial" panose="020B0604020202020204" pitchFamily="34" charset="0"/>
                          <a:cs typeface="Arial" panose="020B0604020202020204" pitchFamily="34" charset="0"/>
                        </a:rPr>
                        <a:t>Diazepam 5 mg</a:t>
                      </a:r>
                    </a:p>
                  </a:txBody>
                  <a:tcPr marL="91442" marR="91442" marT="45732" marB="45732"/>
                </a:tc>
                <a:extLst>
                  <a:ext uri="{0D108BD9-81ED-4DB2-BD59-A6C34878D82A}">
                    <a16:rowId xmlns:a16="http://schemas.microsoft.com/office/drawing/2014/main" val="10002"/>
                  </a:ext>
                </a:extLst>
              </a:tr>
              <a:tr h="624489">
                <a:tc>
                  <a:txBody>
                    <a:bodyPr/>
                    <a:lstStyle/>
                    <a:p>
                      <a:r>
                        <a:rPr lang="en-US" sz="1400" dirty="0">
                          <a:latin typeface="Arial" panose="020B0604020202020204" pitchFamily="34" charset="0"/>
                          <a:cs typeface="Arial" panose="020B0604020202020204" pitchFamily="34" charset="0"/>
                        </a:rPr>
                        <a:t>Week 3</a:t>
                      </a:r>
                    </a:p>
                  </a:txBody>
                  <a:tcPr marL="91442" marR="91442" marT="45732" marB="45732"/>
                </a:tc>
                <a:tc>
                  <a:txBody>
                    <a:bodyPr/>
                    <a:lstStyle/>
                    <a:p>
                      <a:r>
                        <a:rPr lang="en-US" sz="1400" dirty="0">
                          <a:latin typeface="Arial" panose="020B0604020202020204" pitchFamily="34" charset="0"/>
                          <a:cs typeface="Arial" panose="020B0604020202020204" pitchFamily="34" charset="0"/>
                        </a:rPr>
                        <a:t>Lorazepam 1 mg</a:t>
                      </a:r>
                    </a:p>
                    <a:p>
                      <a:r>
                        <a:rPr lang="en-US" sz="1400" dirty="0">
                          <a:latin typeface="Arial" panose="020B0604020202020204" pitchFamily="34" charset="0"/>
                          <a:cs typeface="Arial" panose="020B0604020202020204" pitchFamily="34" charset="0"/>
                        </a:rPr>
                        <a:t>Diazepam 5 mg</a:t>
                      </a:r>
                    </a:p>
                  </a:txBody>
                  <a:tcPr marL="91442" marR="91442" marT="45732" marB="45732"/>
                </a:tc>
                <a:tc>
                  <a:txBody>
                    <a:bodyPr/>
                    <a:lstStyle/>
                    <a:p>
                      <a:r>
                        <a:rPr lang="en-US" sz="1400" dirty="0">
                          <a:latin typeface="Arial" panose="020B0604020202020204" pitchFamily="34" charset="0"/>
                          <a:cs typeface="Arial" panose="020B0604020202020204" pitchFamily="34" charset="0"/>
                        </a:rPr>
                        <a:t>Lorazepam 2 mg</a:t>
                      </a:r>
                    </a:p>
                  </a:txBody>
                  <a:tcPr marL="91442" marR="91442" marT="45732" marB="45732"/>
                </a:tc>
                <a:tc>
                  <a:txBody>
                    <a:bodyPr/>
                    <a:lstStyle/>
                    <a:p>
                      <a:r>
                        <a:rPr lang="en-US" sz="1400" dirty="0">
                          <a:latin typeface="Arial" panose="020B0604020202020204" pitchFamily="34" charset="0"/>
                          <a:cs typeface="Arial" panose="020B0604020202020204" pitchFamily="34" charset="0"/>
                        </a:rPr>
                        <a:t>Lorazepam 0.5 mg</a:t>
                      </a:r>
                    </a:p>
                    <a:p>
                      <a:r>
                        <a:rPr lang="en-US" sz="1400" dirty="0">
                          <a:latin typeface="Arial" panose="020B0604020202020204" pitchFamily="34" charset="0"/>
                          <a:cs typeface="Arial" panose="020B0604020202020204" pitchFamily="34" charset="0"/>
                        </a:rPr>
                        <a:t>Diazepam 7.5 mg</a:t>
                      </a:r>
                    </a:p>
                  </a:txBody>
                  <a:tcPr marL="91442" marR="91442" marT="45732" marB="45732"/>
                </a:tc>
                <a:extLst>
                  <a:ext uri="{0D108BD9-81ED-4DB2-BD59-A6C34878D82A}">
                    <a16:rowId xmlns:a16="http://schemas.microsoft.com/office/drawing/2014/main" val="10003"/>
                  </a:ext>
                </a:extLst>
              </a:tr>
              <a:tr h="624489">
                <a:tc>
                  <a:txBody>
                    <a:bodyPr/>
                    <a:lstStyle/>
                    <a:p>
                      <a:r>
                        <a:rPr lang="en-US" sz="1400" dirty="0">
                          <a:latin typeface="Arial" panose="020B0604020202020204" pitchFamily="34" charset="0"/>
                          <a:cs typeface="Arial" panose="020B0604020202020204" pitchFamily="34" charset="0"/>
                        </a:rPr>
                        <a:t>Week 4</a:t>
                      </a:r>
                    </a:p>
                  </a:txBody>
                  <a:tcPr marL="91442" marR="91442" marT="45732" marB="45732"/>
                </a:tc>
                <a:tc>
                  <a:txBody>
                    <a:bodyPr/>
                    <a:lstStyle/>
                    <a:p>
                      <a:r>
                        <a:rPr lang="en-US" sz="1400" dirty="0">
                          <a:latin typeface="Arial" panose="020B0604020202020204" pitchFamily="34" charset="0"/>
                          <a:cs typeface="Arial" panose="020B0604020202020204" pitchFamily="34" charset="0"/>
                        </a:rPr>
                        <a:t>Lorazepam 1 mg</a:t>
                      </a:r>
                    </a:p>
                    <a:p>
                      <a:r>
                        <a:rPr lang="en-US" sz="1400" dirty="0">
                          <a:latin typeface="Arial" panose="020B0604020202020204" pitchFamily="34" charset="0"/>
                          <a:cs typeface="Arial" panose="020B0604020202020204" pitchFamily="34" charset="0"/>
                        </a:rPr>
                        <a:t>Diazepam 5 mg</a:t>
                      </a:r>
                    </a:p>
                  </a:txBody>
                  <a:tcPr marL="91442" marR="91442" marT="45732" marB="45732"/>
                </a:tc>
                <a:tc>
                  <a:txBody>
                    <a:bodyPr/>
                    <a:lstStyle/>
                    <a:p>
                      <a:r>
                        <a:rPr lang="en-US" sz="1400" dirty="0">
                          <a:latin typeface="Arial" panose="020B0604020202020204" pitchFamily="34" charset="0"/>
                          <a:cs typeface="Arial" panose="020B0604020202020204" pitchFamily="34" charset="0"/>
                        </a:rPr>
                        <a:t>Lorazepam 2 mg</a:t>
                      </a:r>
                    </a:p>
                    <a:p>
                      <a:r>
                        <a:rPr lang="en-US" sz="1400" dirty="0">
                          <a:latin typeface="Arial" panose="020B0604020202020204" pitchFamily="34" charset="0"/>
                          <a:cs typeface="Arial" panose="020B0604020202020204" pitchFamily="34" charset="0"/>
                        </a:rPr>
                        <a:t>Diazepam 5 mg</a:t>
                      </a:r>
                    </a:p>
                  </a:txBody>
                  <a:tcPr marL="91442" marR="91442" marT="45732" marB="45732"/>
                </a:tc>
                <a:tc>
                  <a:txBody>
                    <a:bodyPr/>
                    <a:lstStyle/>
                    <a:p>
                      <a:r>
                        <a:rPr lang="en-US" sz="1400" dirty="0">
                          <a:latin typeface="Arial" panose="020B0604020202020204" pitchFamily="34" charset="0"/>
                          <a:cs typeface="Arial" panose="020B0604020202020204" pitchFamily="34" charset="0"/>
                        </a:rPr>
                        <a:t>Lorazepam 0.5 mg</a:t>
                      </a:r>
                    </a:p>
                    <a:p>
                      <a:r>
                        <a:rPr lang="en-US" sz="1400" dirty="0">
                          <a:latin typeface="Arial" panose="020B0604020202020204" pitchFamily="34" charset="0"/>
                          <a:cs typeface="Arial" panose="020B0604020202020204" pitchFamily="34" charset="0"/>
                        </a:rPr>
                        <a:t>Diazepam 7.5 mg</a:t>
                      </a:r>
                    </a:p>
                  </a:txBody>
                  <a:tcPr marL="91442" marR="91442" marT="45732" marB="45732"/>
                </a:tc>
                <a:extLst>
                  <a:ext uri="{0D108BD9-81ED-4DB2-BD59-A6C34878D82A}">
                    <a16:rowId xmlns:a16="http://schemas.microsoft.com/office/drawing/2014/main" val="10004"/>
                  </a:ext>
                </a:extLst>
              </a:tr>
            </a:tbl>
          </a:graphicData>
        </a:graphic>
      </p:graphicFrame>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053D407-7B11-0D61-2D55-D204702225A7}"/>
              </a:ext>
            </a:extLst>
          </p:cNvPr>
          <p:cNvSpPr>
            <a:spLocks noGrp="1"/>
          </p:cNvSpPr>
          <p:nvPr>
            <p:ph idx="1"/>
          </p:nvPr>
        </p:nvSpPr>
        <p:spPr/>
        <p:txBody>
          <a:bodyPr>
            <a:normAutofit fontScale="85000" lnSpcReduction="10000"/>
          </a:bodyPr>
          <a:lstStyle/>
          <a:p>
            <a:r>
              <a:rPr lang="en-US" dirty="0"/>
              <a:t>Benzodiazepines differ in their pharmacology in distinct ways</a:t>
            </a:r>
          </a:p>
          <a:p>
            <a:pPr lvl="1"/>
            <a:r>
              <a:rPr lang="en-US" dirty="0"/>
              <a:t>Potency as discussed with DME</a:t>
            </a:r>
          </a:p>
          <a:p>
            <a:pPr lvl="2"/>
            <a:r>
              <a:rPr lang="en-US" dirty="0"/>
              <a:t>Physician education may be required</a:t>
            </a:r>
          </a:p>
          <a:p>
            <a:pPr lvl="1"/>
            <a:r>
              <a:rPr lang="en-US" dirty="0"/>
              <a:t>Half-life and presence of active metabolites, which lead to accumulation</a:t>
            </a:r>
          </a:p>
          <a:p>
            <a:r>
              <a:rPr lang="en-US" dirty="0"/>
              <a:t>Long-term use causes a decline in the number of GABA receptors in the brain</a:t>
            </a:r>
          </a:p>
          <a:p>
            <a:pPr lvl="1"/>
            <a:r>
              <a:rPr lang="en-US" dirty="0"/>
              <a:t>This decline in GABA function, coupled with a sudden withdrawal of benzodiazepine supplementation, can lead to hyperexcitation of the nervous system</a:t>
            </a:r>
          </a:p>
          <a:p>
            <a:pPr lvl="1"/>
            <a:r>
              <a:rPr lang="en-US" dirty="0"/>
              <a:t>A slow taper that works for a single patient may not work for another</a:t>
            </a:r>
          </a:p>
          <a:p>
            <a:r>
              <a:rPr lang="en-US" dirty="0"/>
              <a:t>Back to NM:</a:t>
            </a:r>
          </a:p>
          <a:p>
            <a:pPr lvl="1"/>
            <a:r>
              <a:rPr lang="en-US" dirty="0"/>
              <a:t>Diazepam tends to have more hypnotic action than lorazepam</a:t>
            </a:r>
          </a:p>
          <a:p>
            <a:pPr lvl="2"/>
            <a:r>
              <a:rPr lang="en-US" dirty="0"/>
              <a:t>Best to start substitution with the evening dose to see effects of adjustment</a:t>
            </a:r>
          </a:p>
        </p:txBody>
      </p:sp>
      <p:sp>
        <p:nvSpPr>
          <p:cNvPr id="107522" name="Title 2">
            <a:extLst>
              <a:ext uri="{FF2B5EF4-FFF2-40B4-BE49-F238E27FC236}">
                <a16:creationId xmlns:a16="http://schemas.microsoft.com/office/drawing/2014/main" id="{AEA73137-1998-5A71-955A-35C478B93E51}"/>
              </a:ext>
            </a:extLst>
          </p:cNvPr>
          <p:cNvSpPr>
            <a:spLocks noGrp="1" noChangeArrowheads="1"/>
          </p:cNvSpPr>
          <p:nvPr>
            <p:ph type="title"/>
          </p:nvPr>
        </p:nvSpPr>
        <p:spPr/>
        <p:txBody>
          <a:bodyPr/>
          <a:lstStyle/>
          <a:p>
            <a:r>
              <a:rPr lang="en-US" altLang="en-US" b="1" dirty="0">
                <a:solidFill>
                  <a:srgbClr val="000000"/>
                </a:solidFill>
              </a:rPr>
              <a:t>Alternative Tapering Methodology:</a:t>
            </a:r>
            <a:br>
              <a:rPr lang="en-US" altLang="en-US" b="1" dirty="0">
                <a:solidFill>
                  <a:srgbClr val="000000"/>
                </a:solidFill>
              </a:rPr>
            </a:br>
            <a:r>
              <a:rPr lang="en-US" altLang="en-US" b="1" dirty="0">
                <a:solidFill>
                  <a:srgbClr val="000000"/>
                </a:solidFill>
              </a:rPr>
              <a:t>Key Concepts</a:t>
            </a:r>
            <a:endParaRPr lang="en-US" altLang="en-US" b="1" dirty="0"/>
          </a:p>
        </p:txBody>
      </p:sp>
      <p:sp>
        <p:nvSpPr>
          <p:cNvPr id="4" name="Text Placeholder 3">
            <a:extLst>
              <a:ext uri="{FF2B5EF4-FFF2-40B4-BE49-F238E27FC236}">
                <a16:creationId xmlns:a16="http://schemas.microsoft.com/office/drawing/2014/main" id="{A45ED246-A399-73B3-FF74-CA4EB5C1EB71}"/>
              </a:ext>
            </a:extLst>
          </p:cNvPr>
          <p:cNvSpPr>
            <a:spLocks noGrp="1"/>
          </p:cNvSpPr>
          <p:nvPr>
            <p:ph type="body" sz="quarter" idx="11"/>
          </p:nvPr>
        </p:nvSpPr>
        <p:spPr/>
        <p:txBody>
          <a:bodyPr rtlCol="0">
            <a:normAutofit/>
          </a:bodyPr>
          <a:lstStyle/>
          <a:p>
            <a:pPr marL="0" indent="0" fontAlgn="auto">
              <a:spcBef>
                <a:spcPts val="0"/>
              </a:spcBef>
              <a:buNone/>
              <a:defRPr/>
            </a:pPr>
            <a:r>
              <a:rPr lang="en-US" sz="600" dirty="0"/>
              <a:t>Ashton H. The Ashton manual: benzodiazepines—how they work and how to withdraw. 2002</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18C0B4E-B7F1-942D-8D5C-5B372C3C5317}"/>
              </a:ext>
            </a:extLst>
          </p:cNvPr>
          <p:cNvSpPr>
            <a:spLocks noGrp="1"/>
          </p:cNvSpPr>
          <p:nvPr>
            <p:ph type="body" sz="quarter" idx="11"/>
          </p:nvPr>
        </p:nvSpPr>
        <p:spPr/>
        <p:txBody>
          <a:bodyPr rtlCol="0">
            <a:normAutofit lnSpcReduction="10000"/>
          </a:bodyPr>
          <a:lstStyle/>
          <a:p>
            <a:pPr fontAlgn="auto">
              <a:lnSpc>
                <a:spcPct val="115000"/>
              </a:lnSpc>
              <a:spcBef>
                <a:spcPts val="0"/>
              </a:spcBef>
              <a:defRPr/>
            </a:pPr>
            <a:r>
              <a:rPr lang="en-US" sz="600" dirty="0">
                <a:latin typeface="Arial" panose="020B0604020202020204" pitchFamily="34" charset="0"/>
                <a:cs typeface="Arial" panose="020B0604020202020204" pitchFamily="34" charset="0"/>
              </a:rPr>
              <a:t>Huff, C., et al. (2023). Therapeutic Advances in Psychopharmacology.</a:t>
            </a:r>
          </a:p>
          <a:p>
            <a:pPr fontAlgn="auto">
              <a:spcBef>
                <a:spcPts val="0"/>
              </a:spcBef>
              <a:buSzPct val="100000"/>
              <a:defRPr/>
            </a:pPr>
            <a:r>
              <a:rPr lang="en-US" sz="600" dirty="0">
                <a:latin typeface="Arial" panose="020B0604020202020204" pitchFamily="34" charset="0"/>
                <a:cs typeface="Arial" panose="020B0604020202020204" pitchFamily="34" charset="0"/>
              </a:rPr>
              <a:t>Ashton H. The Ashton manual: benzodiazepines—how they work and how to withdraw. 2002</a:t>
            </a:r>
          </a:p>
        </p:txBody>
      </p:sp>
      <p:sp>
        <p:nvSpPr>
          <p:cNvPr id="6" name="Content Placeholder 5">
            <a:extLst>
              <a:ext uri="{FF2B5EF4-FFF2-40B4-BE49-F238E27FC236}">
                <a16:creationId xmlns:a16="http://schemas.microsoft.com/office/drawing/2014/main" id="{E6A646FA-032B-2AFF-1D13-C8E078533DC6}"/>
              </a:ext>
            </a:extLst>
          </p:cNvPr>
          <p:cNvSpPr>
            <a:spLocks noGrp="1"/>
          </p:cNvSpPr>
          <p:nvPr>
            <p:ph idx="1"/>
          </p:nvPr>
        </p:nvSpPr>
        <p:spPr/>
        <p:txBody>
          <a:bodyPr>
            <a:normAutofit lnSpcReduction="10000"/>
          </a:bodyPr>
          <a:lstStyle/>
          <a:p>
            <a:r>
              <a:rPr lang="en-US" dirty="0"/>
              <a:t>Long-term use of benzodiazepines may lead to:    </a:t>
            </a:r>
          </a:p>
          <a:p>
            <a:pPr lvl="1">
              <a:buFont typeface="Wingdings" pitchFamily="2" charset="2"/>
              <a:buChar char="Ø"/>
            </a:pPr>
            <a:r>
              <a:rPr lang="en-US" dirty="0"/>
              <a:t>Decreased cognition</a:t>
            </a:r>
          </a:p>
          <a:p>
            <a:pPr lvl="1">
              <a:buFont typeface="Wingdings" pitchFamily="2" charset="2"/>
              <a:buChar char="Ø"/>
            </a:pPr>
            <a:r>
              <a:rPr lang="en-US" dirty="0"/>
              <a:t>Memory loss</a:t>
            </a:r>
          </a:p>
          <a:p>
            <a:pPr lvl="1">
              <a:buFont typeface="Wingdings" pitchFamily="2" charset="2"/>
              <a:buChar char="Ø"/>
            </a:pPr>
            <a:r>
              <a:rPr lang="en-US" dirty="0"/>
              <a:t>Sleep disturbances</a:t>
            </a:r>
          </a:p>
          <a:p>
            <a:pPr lvl="1">
              <a:buFont typeface="Wingdings" pitchFamily="2" charset="2"/>
              <a:buChar char="Ø"/>
            </a:pPr>
            <a:r>
              <a:rPr lang="en-US" dirty="0"/>
              <a:t>Anxiety</a:t>
            </a:r>
          </a:p>
          <a:p>
            <a:r>
              <a:rPr lang="en-US" dirty="0"/>
              <a:t>Approaching conversations of tapering and discontinuation</a:t>
            </a:r>
          </a:p>
          <a:p>
            <a:pPr lvl="1">
              <a:buFont typeface="Wingdings" pitchFamily="2" charset="2"/>
              <a:buChar char="Ø"/>
            </a:pPr>
            <a:r>
              <a:rPr lang="en-US" dirty="0"/>
              <a:t>Patients may fear the unknown</a:t>
            </a:r>
          </a:p>
          <a:p>
            <a:pPr lvl="2">
              <a:buFont typeface="System Font Regular"/>
              <a:buChar char="✓"/>
            </a:pPr>
            <a:r>
              <a:rPr lang="en-US" dirty="0"/>
              <a:t>Focus on </a:t>
            </a:r>
            <a:r>
              <a:rPr lang="en-US" u="sng" dirty="0"/>
              <a:t>individualized</a:t>
            </a:r>
            <a:r>
              <a:rPr lang="en-US" dirty="0"/>
              <a:t> taper schedules</a:t>
            </a:r>
          </a:p>
          <a:p>
            <a:pPr lvl="2">
              <a:buFont typeface="System Font Regular"/>
              <a:buChar char="✓"/>
            </a:pPr>
            <a:r>
              <a:rPr lang="en-US" dirty="0"/>
              <a:t>Explain the side effects and mechanism by which benzodiazepines affect the brain</a:t>
            </a:r>
          </a:p>
          <a:p>
            <a:pPr lvl="2">
              <a:buFont typeface="System Font Regular"/>
              <a:buChar char="✓"/>
            </a:pPr>
            <a:r>
              <a:rPr lang="en-US" dirty="0"/>
              <a:t>Manage expectations of withdrawal and have an action plan in case of severe withdrawal</a:t>
            </a:r>
          </a:p>
          <a:p>
            <a:pPr lvl="2">
              <a:buFont typeface="System Font Regular"/>
              <a:buChar char="✓"/>
            </a:pPr>
            <a:r>
              <a:rPr lang="en-US" dirty="0"/>
              <a:t>Ensure patients have a strong support system at home</a:t>
            </a:r>
          </a:p>
          <a:p>
            <a:pPr lvl="1">
              <a:buFont typeface="Wingdings" pitchFamily="2" charset="2"/>
              <a:buChar char="Ø"/>
            </a:pPr>
            <a:r>
              <a:rPr lang="en-US" dirty="0"/>
              <a:t>Patients may not trust providers</a:t>
            </a:r>
          </a:p>
          <a:p>
            <a:pPr lvl="2">
              <a:buFont typeface="Wingdings" pitchFamily="2" charset="2"/>
              <a:buChar char="ü"/>
            </a:pPr>
            <a:r>
              <a:rPr lang="en-US" dirty="0"/>
              <a:t>Find a prescriber comfortable with deprescribing</a:t>
            </a:r>
          </a:p>
          <a:p>
            <a:pPr lvl="2">
              <a:buFont typeface="Wingdings" pitchFamily="2" charset="2"/>
              <a:buChar char="ü"/>
            </a:pPr>
            <a:r>
              <a:rPr lang="en-US" dirty="0"/>
              <a:t>Describing the exact plan for deprescribing may build trust</a:t>
            </a:r>
          </a:p>
        </p:txBody>
      </p:sp>
      <p:sp>
        <p:nvSpPr>
          <p:cNvPr id="109570" name="Title 2">
            <a:extLst>
              <a:ext uri="{FF2B5EF4-FFF2-40B4-BE49-F238E27FC236}">
                <a16:creationId xmlns:a16="http://schemas.microsoft.com/office/drawing/2014/main" id="{7481D863-5D5A-7982-9159-6C7669324702}"/>
              </a:ext>
            </a:extLst>
          </p:cNvPr>
          <p:cNvSpPr>
            <a:spLocks noGrp="1" noChangeArrowheads="1"/>
          </p:cNvSpPr>
          <p:nvPr>
            <p:ph type="title"/>
          </p:nvPr>
        </p:nvSpPr>
        <p:spPr/>
        <p:txBody>
          <a:bodyPr/>
          <a:lstStyle/>
          <a:p>
            <a:r>
              <a:rPr lang="en-US" altLang="en-US" b="1" dirty="0">
                <a:solidFill>
                  <a:srgbClr val="000000"/>
                </a:solidFill>
              </a:rPr>
              <a:t>The Patient Experience</a:t>
            </a:r>
            <a:endParaRPr lang="en-US" altLang="en-US" b="1" dirty="0"/>
          </a:p>
        </p:txBody>
      </p:sp>
      <p:pic>
        <p:nvPicPr>
          <p:cNvPr id="3" name="Picture 2">
            <a:extLst>
              <a:ext uri="{FF2B5EF4-FFF2-40B4-BE49-F238E27FC236}">
                <a16:creationId xmlns:a16="http://schemas.microsoft.com/office/drawing/2014/main" id="{69E74204-096A-94D4-CFD2-C8E28807467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321687" y="895350"/>
            <a:ext cx="2252297" cy="1351378"/>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5" name="Content Placeholder 5" descr="Diagram&#10;&#10;Description automatically generated">
            <a:extLst>
              <a:ext uri="{FF2B5EF4-FFF2-40B4-BE49-F238E27FC236}">
                <a16:creationId xmlns:a16="http://schemas.microsoft.com/office/drawing/2014/main" id="{8105AF0C-CC37-F1F9-EE7C-030FDC20D38D}"/>
              </a:ext>
            </a:extLst>
          </p:cNvPr>
          <p:cNvPicPr>
            <a:picLocks noGrp="1" noChangeAspect="1" noChangeArrowheads="1"/>
          </p:cNvPicPr>
          <p:nvPr>
            <p:ph idx="1"/>
          </p:nvPr>
        </p:nvPicPr>
        <p:blipFill>
          <a:blip r:embed="rId3">
            <a:extLst>
              <a:ext uri="{28A0092B-C50C-407E-A947-70E740481C1C}">
                <a14:useLocalDpi xmlns:a14="http://schemas.microsoft.com/office/drawing/2010/main"/>
              </a:ext>
            </a:extLst>
          </a:blip>
          <a:stretch>
            <a:fillRect/>
          </a:stretch>
        </p:blipFill>
        <p:spPr>
          <a:xfrm>
            <a:off x="1695450" y="1031875"/>
            <a:ext cx="5753100" cy="3721100"/>
          </a:xfrm>
        </p:spPr>
      </p:pic>
      <p:sp>
        <p:nvSpPr>
          <p:cNvPr id="44033" name="Title 2">
            <a:extLst>
              <a:ext uri="{FF2B5EF4-FFF2-40B4-BE49-F238E27FC236}">
                <a16:creationId xmlns:a16="http://schemas.microsoft.com/office/drawing/2014/main" id="{A2B37EF1-3DFC-5A4B-DF73-8A2B2350E528}"/>
              </a:ext>
            </a:extLst>
          </p:cNvPr>
          <p:cNvSpPr>
            <a:spLocks noGrp="1" noChangeArrowheads="1"/>
          </p:cNvSpPr>
          <p:nvPr>
            <p:ph type="title"/>
          </p:nvPr>
        </p:nvSpPr>
        <p:spPr/>
        <p:txBody>
          <a:bodyPr/>
          <a:lstStyle/>
          <a:p>
            <a:r>
              <a:rPr lang="en-US" altLang="en-US" b="1" dirty="0">
                <a:solidFill>
                  <a:srgbClr val="000000"/>
                </a:solidFill>
              </a:rPr>
              <a:t>Mechanism of Action</a:t>
            </a:r>
            <a:endParaRPr lang="en-US" altLang="en-US" b="1" dirty="0"/>
          </a:p>
        </p:txBody>
      </p:sp>
      <p:sp>
        <p:nvSpPr>
          <p:cNvPr id="4" name="Text Placeholder 3">
            <a:extLst>
              <a:ext uri="{FF2B5EF4-FFF2-40B4-BE49-F238E27FC236}">
                <a16:creationId xmlns:a16="http://schemas.microsoft.com/office/drawing/2014/main" id="{E66550CE-8540-1EEE-0259-3E86DA601B26}"/>
              </a:ext>
            </a:extLst>
          </p:cNvPr>
          <p:cNvSpPr>
            <a:spLocks noGrp="1"/>
          </p:cNvSpPr>
          <p:nvPr>
            <p:ph type="body" sz="quarter" idx="11"/>
          </p:nvPr>
        </p:nvSpPr>
        <p:spPr/>
        <p:txBody>
          <a:bodyPr rtlCol="0">
            <a:noAutofit/>
          </a:bodyPr>
          <a:lstStyle/>
          <a:p>
            <a:pPr fontAlgn="auto">
              <a:spcBef>
                <a:spcPts val="0"/>
              </a:spcBef>
              <a:buSzPct val="100000"/>
              <a:defRPr/>
            </a:pPr>
            <a:r>
              <a:rPr lang="en-US" sz="600" dirty="0">
                <a:highlight>
                  <a:srgbClr val="FFFFFF"/>
                </a:highlight>
                <a:latin typeface="Arial" panose="020B0604020202020204" pitchFamily="34" charset="0"/>
                <a:ea typeface="Times New Roman"/>
                <a:cs typeface="Arial" panose="020B0604020202020204" pitchFamily="34" charset="0"/>
                <a:sym typeface="Times New Roman"/>
              </a:rPr>
              <a:t>Munro, G. et al. (2009). </a:t>
            </a:r>
            <a:r>
              <a:rPr lang="en-US" sz="600" dirty="0">
                <a:latin typeface="Arial" panose="020B0604020202020204" pitchFamily="34" charset="0"/>
                <a:ea typeface="Times New Roman"/>
                <a:cs typeface="Arial" panose="020B0604020202020204" pitchFamily="34" charset="0"/>
                <a:sym typeface="Times New Roman"/>
              </a:rPr>
              <a:t>Trends in pharmacological sciences</a:t>
            </a:r>
            <a:r>
              <a:rPr lang="en-US" sz="600" dirty="0">
                <a:highlight>
                  <a:srgbClr val="FFFFFF"/>
                </a:highlight>
                <a:latin typeface="Arial" panose="020B0604020202020204" pitchFamily="34" charset="0"/>
                <a:ea typeface="Times New Roman"/>
                <a:cs typeface="Arial" panose="020B0604020202020204" pitchFamily="34" charset="0"/>
                <a:sym typeface="Times New Roman"/>
              </a:rPr>
              <a:t>, </a:t>
            </a:r>
            <a:r>
              <a:rPr lang="en-US" sz="600" dirty="0">
                <a:latin typeface="Arial" panose="020B0604020202020204" pitchFamily="34" charset="0"/>
                <a:ea typeface="Times New Roman"/>
                <a:cs typeface="Arial" panose="020B0604020202020204" pitchFamily="34" charset="0"/>
                <a:sym typeface="Times New Roman"/>
              </a:rPr>
              <a:t>30</a:t>
            </a:r>
            <a:r>
              <a:rPr lang="en-US" sz="600" dirty="0">
                <a:highlight>
                  <a:srgbClr val="FFFFFF"/>
                </a:highlight>
                <a:latin typeface="Arial" panose="020B0604020202020204" pitchFamily="34" charset="0"/>
                <a:ea typeface="Times New Roman"/>
                <a:cs typeface="Arial" panose="020B0604020202020204" pitchFamily="34" charset="0"/>
                <a:sym typeface="Times New Roman"/>
              </a:rPr>
              <a:t>(9), 453–459.</a:t>
            </a:r>
            <a:endParaRPr lang="en-US" sz="600" dirty="0">
              <a:latin typeface="Arial" panose="020B0604020202020204" pitchFamily="34" charset="0"/>
              <a:ea typeface="Times New Roman"/>
              <a:cs typeface="Arial" panose="020B0604020202020204" pitchFamily="34" charset="0"/>
              <a:sym typeface="Times New Roman"/>
            </a:endParaRPr>
          </a:p>
          <a:p>
            <a:pPr fontAlgn="auto">
              <a:lnSpc>
                <a:spcPct val="103000"/>
              </a:lnSpc>
              <a:spcBef>
                <a:spcPts val="100"/>
              </a:spcBef>
              <a:buSzPct val="100000"/>
              <a:defRPr/>
            </a:pPr>
            <a:r>
              <a:rPr lang="en-US" sz="600" dirty="0" err="1">
                <a:latin typeface="Arial" panose="020B0604020202020204" pitchFamily="34" charset="0"/>
                <a:ea typeface="Times New Roman"/>
                <a:cs typeface="Arial" panose="020B0604020202020204" pitchFamily="34" charset="0"/>
                <a:sym typeface="Times New Roman"/>
              </a:rPr>
              <a:t>Braunwald</a:t>
            </a:r>
            <a:r>
              <a:rPr lang="en-US" sz="600" dirty="0">
                <a:latin typeface="Arial" panose="020B0604020202020204" pitchFamily="34" charset="0"/>
                <a:ea typeface="Times New Roman"/>
                <a:cs typeface="Arial" panose="020B0604020202020204" pitchFamily="34" charset="0"/>
                <a:sym typeface="Times New Roman"/>
              </a:rPr>
              <a:t>, E. et al. (2001). Harrison’s 15th Edition: Principles of Internal Medicine. McGraw-Hill, p 2559</a:t>
            </a:r>
            <a:endParaRPr lang="en-US" sz="600" dirty="0">
              <a:latin typeface="Arial" panose="020B0604020202020204" pitchFamily="34" charset="0"/>
              <a:cs typeface="Arial" panose="020B0604020202020204" pitchFamily="34" charset="0"/>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picture containing text, library, indoor, scene&#10;&#10;Description automatically generated">
            <a:extLst>
              <a:ext uri="{FF2B5EF4-FFF2-40B4-BE49-F238E27FC236}">
                <a16:creationId xmlns:a16="http://schemas.microsoft.com/office/drawing/2014/main" id="{E454FEBA-2BFF-F625-7D7A-4879FD5E6822}"/>
              </a:ext>
            </a:extLst>
          </p:cNvPr>
          <p:cNvPicPr>
            <a:picLocks noGrp="1" noChangeAspect="1"/>
          </p:cNvPicPr>
          <p:nvPr>
            <p:ph sz="half" idx="1"/>
          </p:nvPr>
        </p:nvPicPr>
        <p:blipFill>
          <a:blip r:embed="rId3" cstate="print">
            <a:extLst>
              <a:ext uri="{28A0092B-C50C-407E-A947-70E740481C1C}">
                <a14:useLocalDpi xmlns:a14="http://schemas.microsoft.com/office/drawing/2010/main"/>
              </a:ext>
            </a:extLst>
          </a:blip>
          <a:stretch>
            <a:fillRect/>
          </a:stretch>
        </p:blipFill>
        <p:spPr>
          <a:xfrm>
            <a:off x="465137" y="1543844"/>
            <a:ext cx="4025900" cy="26797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Content Placeholder 2">
            <a:extLst>
              <a:ext uri="{FF2B5EF4-FFF2-40B4-BE49-F238E27FC236}">
                <a16:creationId xmlns:a16="http://schemas.microsoft.com/office/drawing/2014/main" id="{6F6F317F-579C-E548-2367-B24DDBA7CD2D}"/>
              </a:ext>
            </a:extLst>
          </p:cNvPr>
          <p:cNvSpPr>
            <a:spLocks noGrp="1"/>
          </p:cNvSpPr>
          <p:nvPr>
            <p:ph sz="half" idx="2"/>
          </p:nvPr>
        </p:nvSpPr>
        <p:spPr/>
        <p:txBody>
          <a:bodyPr>
            <a:normAutofit fontScale="85000" lnSpcReduction="20000"/>
          </a:bodyPr>
          <a:lstStyle/>
          <a:p>
            <a:r>
              <a:rPr lang="en-US" dirty="0"/>
              <a:t>The practice of </a:t>
            </a:r>
            <a:r>
              <a:rPr lang="en-US" u="sng" dirty="0"/>
              <a:t>modern</a:t>
            </a:r>
            <a:r>
              <a:rPr lang="en-US" dirty="0"/>
              <a:t> pharmacy is about 100 years old</a:t>
            </a:r>
          </a:p>
          <a:p>
            <a:r>
              <a:rPr lang="en-US" dirty="0"/>
              <a:t>The days of “Lick, Stick, Pour, and More” are long gone</a:t>
            </a:r>
          </a:p>
          <a:p>
            <a:pPr lvl="1"/>
            <a:r>
              <a:rPr lang="en-US" dirty="0"/>
              <a:t>Advancement of educational training since the 1920s</a:t>
            </a:r>
          </a:p>
          <a:p>
            <a:pPr lvl="1"/>
            <a:r>
              <a:rPr lang="en-US" dirty="0"/>
              <a:t>Post-graduate training programs</a:t>
            </a:r>
          </a:p>
          <a:p>
            <a:pPr lvl="1"/>
            <a:r>
              <a:rPr lang="en-US" dirty="0"/>
              <a:t>Medication Therapy Management</a:t>
            </a:r>
          </a:p>
          <a:p>
            <a:pPr lvl="1"/>
            <a:r>
              <a:rPr lang="en-US" dirty="0"/>
              <a:t>Immunizations</a:t>
            </a:r>
          </a:p>
          <a:p>
            <a:r>
              <a:rPr lang="en-US" dirty="0"/>
              <a:t>Higher standards of excellence demand evolution   </a:t>
            </a:r>
          </a:p>
          <a:p>
            <a:pPr lvl="1"/>
            <a:r>
              <a:rPr lang="en-US" dirty="0"/>
              <a:t>Community</a:t>
            </a:r>
          </a:p>
          <a:p>
            <a:pPr lvl="1"/>
            <a:r>
              <a:rPr lang="en-US" dirty="0"/>
              <a:t>Fellow professionals</a:t>
            </a:r>
          </a:p>
          <a:p>
            <a:pPr lvl="1"/>
            <a:r>
              <a:rPr lang="en-US" dirty="0"/>
              <a:t>Government agencies</a:t>
            </a:r>
          </a:p>
          <a:p>
            <a:pPr lvl="1"/>
            <a:r>
              <a:rPr lang="en-US" dirty="0"/>
              <a:t>Payment models</a:t>
            </a:r>
          </a:p>
        </p:txBody>
      </p:sp>
      <p:sp>
        <p:nvSpPr>
          <p:cNvPr id="111618" name="Title 2">
            <a:extLst>
              <a:ext uri="{FF2B5EF4-FFF2-40B4-BE49-F238E27FC236}">
                <a16:creationId xmlns:a16="http://schemas.microsoft.com/office/drawing/2014/main" id="{01E4CAF2-1842-887D-75B1-3BB76D02E4AA}"/>
              </a:ext>
            </a:extLst>
          </p:cNvPr>
          <p:cNvSpPr>
            <a:spLocks noGrp="1" noChangeArrowheads="1"/>
          </p:cNvSpPr>
          <p:nvPr>
            <p:ph type="title"/>
          </p:nvPr>
        </p:nvSpPr>
        <p:spPr/>
        <p:txBody>
          <a:bodyPr/>
          <a:lstStyle/>
          <a:p>
            <a:r>
              <a:rPr lang="en-US" altLang="en-US" b="1" dirty="0">
                <a:solidFill>
                  <a:srgbClr val="000000"/>
                </a:solidFill>
              </a:rPr>
              <a:t>Pharmacists Have Come a Long Way…</a:t>
            </a:r>
            <a:endParaRPr lang="en-US" altLang="en-US" b="1" dirty="0"/>
          </a:p>
        </p:txBody>
      </p:sp>
      <p:sp>
        <p:nvSpPr>
          <p:cNvPr id="5" name="Text Placeholder 4">
            <a:extLst>
              <a:ext uri="{FF2B5EF4-FFF2-40B4-BE49-F238E27FC236}">
                <a16:creationId xmlns:a16="http://schemas.microsoft.com/office/drawing/2014/main" id="{61155409-AE34-BE81-8433-3902CBF366EA}"/>
              </a:ext>
            </a:extLst>
          </p:cNvPr>
          <p:cNvSpPr>
            <a:spLocks noGrp="1"/>
          </p:cNvSpPr>
          <p:nvPr>
            <p:ph type="body" sz="quarter" idx="11"/>
          </p:nvPr>
        </p:nvSpPr>
        <p:spPr/>
        <p:txBody>
          <a:bodyPr>
            <a:normAutofit/>
          </a:bodyPr>
          <a:lstStyle/>
          <a:p>
            <a:pPr marL="0" indent="0">
              <a:buNone/>
            </a:pPr>
            <a:r>
              <a:rPr lang="en" sz="600" dirty="0">
                <a:highlight>
                  <a:srgbClr val="FFFFFF"/>
                </a:highlight>
                <a:latin typeface="Arial" panose="020B0604020202020204" pitchFamily="34" charset="0"/>
                <a:cs typeface="Arial" panose="020B0604020202020204" pitchFamily="34" charset="0"/>
              </a:rPr>
              <a:t>Urick, B. Y., &amp; </a:t>
            </a:r>
            <a:r>
              <a:rPr lang="en" sz="600" dirty="0" err="1">
                <a:highlight>
                  <a:srgbClr val="FFFFFF"/>
                </a:highlight>
                <a:latin typeface="Arial" panose="020B0604020202020204" pitchFamily="34" charset="0"/>
                <a:cs typeface="Arial" panose="020B0604020202020204" pitchFamily="34" charset="0"/>
              </a:rPr>
              <a:t>Meggs</a:t>
            </a:r>
            <a:r>
              <a:rPr lang="en" sz="600" dirty="0">
                <a:highlight>
                  <a:srgbClr val="FFFFFF"/>
                </a:highlight>
                <a:latin typeface="Arial" panose="020B0604020202020204" pitchFamily="34" charset="0"/>
                <a:cs typeface="Arial" panose="020B0604020202020204" pitchFamily="34" charset="0"/>
              </a:rPr>
              <a:t>, E. V. (2019). 7(3), 98</a:t>
            </a:r>
            <a:endParaRPr lang="en-US" sz="600" dirty="0">
              <a:latin typeface="Arial" panose="020B0604020202020204" pitchFamily="34" charset="0"/>
              <a:cs typeface="Arial" panose="020B0604020202020204" pitchFamily="34" charset="0"/>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descr="Close-up of hands shaking&#10;&#10;Description automatically generated with low confidence">
            <a:extLst>
              <a:ext uri="{FF2B5EF4-FFF2-40B4-BE49-F238E27FC236}">
                <a16:creationId xmlns:a16="http://schemas.microsoft.com/office/drawing/2014/main" id="{661E459E-B80D-DA21-4B41-C17A17861339}"/>
              </a:ext>
            </a:extLst>
          </p:cNvPr>
          <p:cNvPicPr>
            <a:picLocks noGrp="1" noChangeAspect="1"/>
          </p:cNvPicPr>
          <p:nvPr>
            <p:ph sz="half" idx="1"/>
          </p:nvPr>
        </p:nvPicPr>
        <p:blipFill rotWithShape="1">
          <a:blip r:embed="rId3" cstate="print">
            <a:extLst>
              <a:ext uri="{28A0092B-C50C-407E-A947-70E740481C1C}">
                <a14:useLocalDpi xmlns:a14="http://schemas.microsoft.com/office/drawing/2010/main"/>
              </a:ext>
            </a:extLst>
          </a:blip>
          <a:stretch/>
        </p:blipFill>
        <p:spPr>
          <a:xfrm>
            <a:off x="458787" y="1035844"/>
            <a:ext cx="4038600" cy="3695700"/>
          </a:xfrm>
          <a:prstGeom prst="rect">
            <a:avLst/>
          </a:prstGeom>
          <a:ln>
            <a:noFill/>
          </a:ln>
          <a:effectLst>
            <a:outerShdw blurRad="292100" dist="139700" dir="2700000" algn="tl" rotWithShape="0">
              <a:srgbClr val="333333">
                <a:alpha val="65000"/>
              </a:srgbClr>
            </a:outerShdw>
          </a:effectLst>
        </p:spPr>
      </p:pic>
      <p:sp>
        <p:nvSpPr>
          <p:cNvPr id="3" name="Content Placeholder 2">
            <a:extLst>
              <a:ext uri="{FF2B5EF4-FFF2-40B4-BE49-F238E27FC236}">
                <a16:creationId xmlns:a16="http://schemas.microsoft.com/office/drawing/2014/main" id="{CA21249A-5D50-16AD-2F3E-13C710C0BD31}"/>
              </a:ext>
            </a:extLst>
          </p:cNvPr>
          <p:cNvSpPr>
            <a:spLocks noGrp="1"/>
          </p:cNvSpPr>
          <p:nvPr>
            <p:ph sz="half" idx="2"/>
          </p:nvPr>
        </p:nvSpPr>
        <p:spPr/>
        <p:txBody>
          <a:bodyPr>
            <a:normAutofit fontScale="92500" lnSpcReduction="20000"/>
          </a:bodyPr>
          <a:lstStyle/>
          <a:p>
            <a:r>
              <a:rPr lang="en-US" dirty="0"/>
              <a:t>Interdisciplinary collaboration for effective patient care is a spectrum</a:t>
            </a:r>
          </a:p>
          <a:p>
            <a:r>
              <a:rPr lang="en-US" dirty="0"/>
              <a:t>Working alongside other professions has a positive impact on the quality and economic burden of patient care</a:t>
            </a:r>
          </a:p>
          <a:p>
            <a:pPr lvl="1">
              <a:buFont typeface="System Font Regular"/>
              <a:buChar char="✓"/>
            </a:pPr>
            <a:r>
              <a:rPr lang="en-US" dirty="0"/>
              <a:t>Diverse study backgrounds</a:t>
            </a:r>
          </a:p>
          <a:p>
            <a:pPr lvl="1">
              <a:buFont typeface="System Font Regular"/>
              <a:buChar char="✓"/>
            </a:pPr>
            <a:r>
              <a:rPr lang="en-US" dirty="0"/>
              <a:t>Differing approaches to patient care</a:t>
            </a:r>
          </a:p>
          <a:p>
            <a:pPr lvl="1">
              <a:buFont typeface="System Font Regular"/>
              <a:buChar char="✓"/>
            </a:pPr>
            <a:r>
              <a:rPr lang="en-US" dirty="0"/>
              <a:t>Alternative focus</a:t>
            </a:r>
          </a:p>
          <a:p>
            <a:r>
              <a:rPr lang="en-US" dirty="0"/>
              <a:t>How a team works alongside each other is defined by:  </a:t>
            </a:r>
          </a:p>
          <a:p>
            <a:pPr lvl="1">
              <a:buFont typeface="System Font Regular"/>
              <a:buChar char="✓"/>
            </a:pPr>
            <a:r>
              <a:rPr lang="en-US" dirty="0"/>
              <a:t>The team’s shared values</a:t>
            </a:r>
          </a:p>
          <a:p>
            <a:pPr lvl="1">
              <a:buFont typeface="System Font Regular"/>
              <a:buChar char="✓"/>
            </a:pPr>
            <a:r>
              <a:rPr lang="en-US" dirty="0"/>
              <a:t>Relationships amongst members of the team</a:t>
            </a:r>
          </a:p>
          <a:p>
            <a:pPr lvl="1">
              <a:buFont typeface="System Font Regular"/>
              <a:buChar char="✓"/>
            </a:pPr>
            <a:r>
              <a:rPr lang="en-US" dirty="0"/>
              <a:t>The presence of defined roles</a:t>
            </a:r>
          </a:p>
          <a:p>
            <a:pPr lvl="1">
              <a:buFont typeface="System Font Regular"/>
              <a:buChar char="✓"/>
            </a:pPr>
            <a:r>
              <a:rPr lang="en-US" dirty="0"/>
              <a:t>Trust amongst members of the team</a:t>
            </a:r>
          </a:p>
        </p:txBody>
      </p:sp>
      <p:sp>
        <p:nvSpPr>
          <p:cNvPr id="113666" name="Title 2">
            <a:extLst>
              <a:ext uri="{FF2B5EF4-FFF2-40B4-BE49-F238E27FC236}">
                <a16:creationId xmlns:a16="http://schemas.microsoft.com/office/drawing/2014/main" id="{F408905C-A4BB-8A56-1D5D-99AF57A50199}"/>
              </a:ext>
            </a:extLst>
          </p:cNvPr>
          <p:cNvSpPr>
            <a:spLocks noGrp="1" noChangeArrowheads="1"/>
          </p:cNvSpPr>
          <p:nvPr>
            <p:ph type="title"/>
          </p:nvPr>
        </p:nvSpPr>
        <p:spPr/>
        <p:txBody>
          <a:bodyPr wrap="square" anchor="ctr">
            <a:normAutofit fontScale="90000"/>
          </a:bodyPr>
          <a:lstStyle/>
          <a:p>
            <a:r>
              <a:rPr lang="en-US" altLang="en-US" sz="2800" b="1" dirty="0"/>
              <a:t>A Multidisciplinary Approach to Management</a:t>
            </a:r>
          </a:p>
        </p:txBody>
      </p:sp>
      <p:sp>
        <p:nvSpPr>
          <p:cNvPr id="113671" name="Text Placeholder 4">
            <a:extLst>
              <a:ext uri="{FF2B5EF4-FFF2-40B4-BE49-F238E27FC236}">
                <a16:creationId xmlns:a16="http://schemas.microsoft.com/office/drawing/2014/main" id="{493D14F7-4B6D-5BED-9212-CB8E6168B0F5}"/>
              </a:ext>
            </a:extLst>
          </p:cNvPr>
          <p:cNvSpPr>
            <a:spLocks noGrp="1"/>
          </p:cNvSpPr>
          <p:nvPr>
            <p:ph type="body" sz="quarter" idx="11"/>
          </p:nvPr>
        </p:nvSpPr>
        <p:spPr/>
        <p:txBody>
          <a:bodyPr>
            <a:noAutofit/>
          </a:bodyPr>
          <a:lstStyle/>
          <a:p>
            <a:pPr fontAlgn="auto">
              <a:spcBef>
                <a:spcPts val="0"/>
              </a:spcBef>
              <a:buSzPct val="100000"/>
              <a:defRPr/>
            </a:pPr>
            <a:r>
              <a:rPr lang="en-US" sz="600" dirty="0">
                <a:latin typeface="Arial" panose="020B0604020202020204" pitchFamily="34" charset="0"/>
                <a:cs typeface="Arial" panose="020B0604020202020204" pitchFamily="34" charset="0"/>
              </a:rPr>
              <a:t>Hahn, M., et al (2018). International Journal of Clinical Pharmacy, 40(5), 1001–1004.</a:t>
            </a:r>
          </a:p>
          <a:p>
            <a:pPr fontAlgn="auto">
              <a:spcBef>
                <a:spcPts val="0"/>
              </a:spcBef>
              <a:defRPr/>
            </a:pPr>
            <a:r>
              <a:rPr lang="en-US" sz="600" dirty="0" err="1">
                <a:latin typeface="Arial" panose="020B0604020202020204" pitchFamily="34" charset="0"/>
                <a:cs typeface="Arial" panose="020B0604020202020204" pitchFamily="34" charset="0"/>
              </a:rPr>
              <a:t>Waszyk-Nowaczyk</a:t>
            </a:r>
            <a:r>
              <a:rPr lang="en-US" sz="600" dirty="0">
                <a:latin typeface="Arial" panose="020B0604020202020204" pitchFamily="34" charset="0"/>
                <a:cs typeface="Arial" panose="020B0604020202020204" pitchFamily="34" charset="0"/>
              </a:rPr>
              <a:t>, M., et al. (2021). Journal of Multidisciplinary Healthcare, 14, 2101–2110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Title 2">
            <a:extLst>
              <a:ext uri="{FF2B5EF4-FFF2-40B4-BE49-F238E27FC236}">
                <a16:creationId xmlns:a16="http://schemas.microsoft.com/office/drawing/2014/main" id="{7B074B44-D05B-8CE0-8C28-83B78CBE70AA}"/>
              </a:ext>
            </a:extLst>
          </p:cNvPr>
          <p:cNvSpPr>
            <a:spLocks noGrp="1" noChangeArrowheads="1"/>
          </p:cNvSpPr>
          <p:nvPr>
            <p:ph type="title"/>
          </p:nvPr>
        </p:nvSpPr>
        <p:spPr/>
        <p:txBody>
          <a:bodyPr/>
          <a:lstStyle/>
          <a:p>
            <a:r>
              <a:rPr lang="en-US" altLang="en-US" b="1" dirty="0">
                <a:solidFill>
                  <a:srgbClr val="000000"/>
                </a:solidFill>
              </a:rPr>
              <a:t>Barriers to Collaborative Practice</a:t>
            </a:r>
            <a:endParaRPr lang="en-US" altLang="en-US" b="1" dirty="0"/>
          </a:p>
        </p:txBody>
      </p:sp>
      <p:sp>
        <p:nvSpPr>
          <p:cNvPr id="4" name="Text Placeholder 3">
            <a:extLst>
              <a:ext uri="{FF2B5EF4-FFF2-40B4-BE49-F238E27FC236}">
                <a16:creationId xmlns:a16="http://schemas.microsoft.com/office/drawing/2014/main" id="{03C927AB-41A9-6891-9A04-9830F2243654}"/>
              </a:ext>
            </a:extLst>
          </p:cNvPr>
          <p:cNvSpPr>
            <a:spLocks noGrp="1"/>
          </p:cNvSpPr>
          <p:nvPr>
            <p:ph type="body" sz="quarter" idx="11"/>
          </p:nvPr>
        </p:nvSpPr>
        <p:spPr/>
        <p:txBody>
          <a:bodyPr rtlCol="0">
            <a:normAutofit/>
          </a:bodyPr>
          <a:lstStyle/>
          <a:p>
            <a:pPr marL="0" indent="0" fontAlgn="auto">
              <a:spcBef>
                <a:spcPts val="0"/>
              </a:spcBef>
              <a:buNone/>
              <a:defRPr/>
            </a:pPr>
            <a:r>
              <a:rPr lang="en-US" sz="600" dirty="0">
                <a:highlight>
                  <a:srgbClr val="FFFFFF"/>
                </a:highlight>
                <a:latin typeface="Arial" panose="020B0604020202020204" pitchFamily="34" charset="0"/>
                <a:cs typeface="Arial" panose="020B0604020202020204" pitchFamily="34" charset="0"/>
              </a:rPr>
              <a:t>Kelly, D. V., et al. (2013). Canadian Pharmacists Journal / Revue Des </a:t>
            </a:r>
            <a:r>
              <a:rPr lang="en-US" sz="600" dirty="0" err="1">
                <a:highlight>
                  <a:srgbClr val="FFFFFF"/>
                </a:highlight>
                <a:latin typeface="Arial" panose="020B0604020202020204" pitchFamily="34" charset="0"/>
                <a:cs typeface="Arial" panose="020B0604020202020204" pitchFamily="34" charset="0"/>
              </a:rPr>
              <a:t>Pharmaciens</a:t>
            </a:r>
            <a:r>
              <a:rPr lang="en-US" sz="600" dirty="0">
                <a:highlight>
                  <a:srgbClr val="FFFFFF"/>
                </a:highlight>
                <a:latin typeface="Arial" panose="020B0604020202020204" pitchFamily="34" charset="0"/>
                <a:cs typeface="Arial" panose="020B0604020202020204" pitchFamily="34" charset="0"/>
              </a:rPr>
              <a:t> Du Canada, 146(4), 218–226.</a:t>
            </a:r>
          </a:p>
        </p:txBody>
      </p:sp>
      <p:sp>
        <p:nvSpPr>
          <p:cNvPr id="7" name="Content Placeholder 6">
            <a:extLst>
              <a:ext uri="{FF2B5EF4-FFF2-40B4-BE49-F238E27FC236}">
                <a16:creationId xmlns:a16="http://schemas.microsoft.com/office/drawing/2014/main" id="{1E4CCACF-5837-28E2-8B71-CC728A329346}"/>
              </a:ext>
            </a:extLst>
          </p:cNvPr>
          <p:cNvSpPr>
            <a:spLocks noGrp="1"/>
          </p:cNvSpPr>
          <p:nvPr>
            <p:ph sz="half" idx="1"/>
          </p:nvPr>
        </p:nvSpPr>
        <p:spPr/>
        <p:txBody>
          <a:bodyPr>
            <a:normAutofit lnSpcReduction="10000"/>
          </a:bodyPr>
          <a:lstStyle/>
          <a:p>
            <a:r>
              <a:rPr lang="en-US" dirty="0"/>
              <a:t>Different views on the roles of a pharmacist</a:t>
            </a:r>
          </a:p>
          <a:p>
            <a:r>
              <a:rPr lang="en-US" dirty="0"/>
              <a:t>Lack of time</a:t>
            </a:r>
          </a:p>
          <a:p>
            <a:r>
              <a:rPr lang="en-US" dirty="0"/>
              <a:t>Lack of compensation</a:t>
            </a:r>
          </a:p>
          <a:p>
            <a:pPr lvl="1"/>
            <a:r>
              <a:rPr lang="en-US" dirty="0"/>
              <a:t>Infrastructure and reimbursement problem?</a:t>
            </a:r>
          </a:p>
          <a:p>
            <a:r>
              <a:rPr lang="en-US" dirty="0"/>
              <a:t>Each profession places value on different objective that they perceive as improving patient care </a:t>
            </a:r>
          </a:p>
          <a:p>
            <a:pPr lvl="1"/>
            <a:r>
              <a:rPr lang="en-US" dirty="0"/>
              <a:t>Physicians require more assistance with insurance approval and patient counseling</a:t>
            </a:r>
          </a:p>
          <a:p>
            <a:pPr lvl="1"/>
            <a:r>
              <a:rPr lang="en-US" dirty="0"/>
              <a:t>Pharmacists want to assist with the management of drug-related issues</a:t>
            </a:r>
          </a:p>
        </p:txBody>
      </p:sp>
      <p:pic>
        <p:nvPicPr>
          <p:cNvPr id="8" name="Content Placeholder 5" descr="A picture containing person, person, sky, outdoor&#10;&#10;Description automatically generated">
            <a:extLst>
              <a:ext uri="{FF2B5EF4-FFF2-40B4-BE49-F238E27FC236}">
                <a16:creationId xmlns:a16="http://schemas.microsoft.com/office/drawing/2014/main" id="{00E25385-6472-594D-9682-7DC926A730A1}"/>
              </a:ext>
            </a:extLst>
          </p:cNvPr>
          <p:cNvPicPr>
            <a:picLocks noGrp="1" noChangeAspect="1"/>
          </p:cNvPicPr>
          <p:nvPr>
            <p:ph sz="half" idx="2"/>
          </p:nvPr>
        </p:nvPicPr>
        <p:blipFill>
          <a:blip r:embed="rId3" cstate="print">
            <a:extLst>
              <a:ext uri="{28A0092B-C50C-407E-A947-70E740481C1C}">
                <a14:useLocalDpi xmlns:a14="http://schemas.microsoft.com/office/drawing/2010/main"/>
              </a:ext>
            </a:extLst>
          </a:blip>
          <a:stretch>
            <a:fillRect/>
          </a:stretch>
        </p:blipFill>
        <p:spPr>
          <a:xfrm>
            <a:off x="4649787" y="1442244"/>
            <a:ext cx="4038600" cy="2882900"/>
          </a:xfrm>
          <a:prstGeom prst="rect">
            <a:avLst/>
          </a:prstGeom>
          <a:solidFill>
            <a:srgbClr val="FFFFFF">
              <a:shade val="85000"/>
            </a:srgbClr>
          </a:solidFill>
          <a:ln w="88900" cap="sq">
            <a:solidFill>
              <a:schemeClr val="accent4">
                <a:lumMod val="5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7492B33-0D86-E38C-2EF4-33CAB1A3F8CB}"/>
              </a:ext>
            </a:extLst>
          </p:cNvPr>
          <p:cNvSpPr>
            <a:spLocks noGrp="1"/>
          </p:cNvSpPr>
          <p:nvPr>
            <p:ph idx="1"/>
          </p:nvPr>
        </p:nvSpPr>
        <p:spPr/>
        <p:txBody>
          <a:bodyPr>
            <a:normAutofit fontScale="92500" lnSpcReduction="10000"/>
          </a:bodyPr>
          <a:lstStyle/>
          <a:p>
            <a:r>
              <a:rPr lang="en-US" dirty="0"/>
              <a:t>Pharmacists remain the first line of defense for recognizing drug-drug interactions and issues with therapy</a:t>
            </a:r>
          </a:p>
          <a:p>
            <a:r>
              <a:rPr lang="en-US" dirty="0"/>
              <a:t>More physicians are undergoing residency training alongside a pharmacist than ever before</a:t>
            </a:r>
          </a:p>
          <a:p>
            <a:r>
              <a:rPr lang="en-US" dirty="0"/>
              <a:t>Collaboration can look different in each setting, but a good approach to communication is key</a:t>
            </a:r>
          </a:p>
          <a:p>
            <a:pPr lvl="1">
              <a:buFont typeface="System Font Regular"/>
              <a:buChar char="✓"/>
            </a:pPr>
            <a:r>
              <a:rPr lang="en-US" dirty="0"/>
              <a:t>Understand what credible literature is available to you and what that provider may be reading</a:t>
            </a:r>
          </a:p>
          <a:p>
            <a:pPr lvl="1">
              <a:buFont typeface="System Font Regular"/>
              <a:buChar char="✓"/>
            </a:pPr>
            <a:r>
              <a:rPr lang="en-US" dirty="0"/>
              <a:t>Provide succinct explanations of the problem and the proposed remedy</a:t>
            </a:r>
          </a:p>
          <a:p>
            <a:pPr lvl="1">
              <a:buFont typeface="System Font Regular"/>
              <a:buChar char="✓"/>
            </a:pPr>
            <a:r>
              <a:rPr lang="en-US" dirty="0"/>
              <a:t>Understand that hesitation may stem from lack of trust or understanding of roles</a:t>
            </a:r>
          </a:p>
        </p:txBody>
      </p:sp>
      <p:sp>
        <p:nvSpPr>
          <p:cNvPr id="117762" name="Title 2">
            <a:extLst>
              <a:ext uri="{FF2B5EF4-FFF2-40B4-BE49-F238E27FC236}">
                <a16:creationId xmlns:a16="http://schemas.microsoft.com/office/drawing/2014/main" id="{F19FC22E-A236-C03D-E72E-91EB55D41648}"/>
              </a:ext>
            </a:extLst>
          </p:cNvPr>
          <p:cNvSpPr>
            <a:spLocks noGrp="1" noChangeArrowheads="1"/>
          </p:cNvSpPr>
          <p:nvPr>
            <p:ph type="title"/>
          </p:nvPr>
        </p:nvSpPr>
        <p:spPr/>
        <p:txBody>
          <a:bodyPr/>
          <a:lstStyle/>
          <a:p>
            <a:r>
              <a:rPr lang="en-US" altLang="en-US" b="1" dirty="0">
                <a:solidFill>
                  <a:srgbClr val="000000"/>
                </a:solidFill>
              </a:rPr>
              <a:t>Ensuring a Collaborative Future</a:t>
            </a:r>
            <a:endParaRPr lang="en-US" altLang="en-US" b="1"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0B137DB-77A5-27E9-7CA4-BCD934766142}"/>
              </a:ext>
            </a:extLst>
          </p:cNvPr>
          <p:cNvSpPr>
            <a:spLocks noGrp="1"/>
          </p:cNvSpPr>
          <p:nvPr>
            <p:ph idx="1"/>
          </p:nvPr>
        </p:nvSpPr>
        <p:spPr/>
        <p:txBody>
          <a:bodyPr/>
          <a:lstStyle/>
          <a:p>
            <a:r>
              <a:rPr lang="en-US" dirty="0"/>
              <a:t>There is </a:t>
            </a:r>
            <a:r>
              <a:rPr lang="en-US" u="sng" dirty="0"/>
              <a:t>no clear-cut</a:t>
            </a:r>
            <a:r>
              <a:rPr lang="en-US" dirty="0"/>
              <a:t> GRADE level prescribing or deprescribing guidelines</a:t>
            </a:r>
          </a:p>
          <a:p>
            <a:r>
              <a:rPr lang="en-US" dirty="0"/>
              <a:t>This ambiguity leaves open opportunity for pharmacists to guide decision-making for </a:t>
            </a:r>
            <a:r>
              <a:rPr lang="en-US" i="1" dirty="0"/>
              <a:t>appropriate</a:t>
            </a:r>
            <a:r>
              <a:rPr lang="en-US" dirty="0"/>
              <a:t> prescribing and deprescribing</a:t>
            </a:r>
          </a:p>
          <a:p>
            <a:r>
              <a:rPr lang="en-US" dirty="0"/>
              <a:t>The best deprescribing pathway will vary from patient to patient and should be </a:t>
            </a:r>
            <a:r>
              <a:rPr lang="en-US" b="1" dirty="0"/>
              <a:t>patient-specific</a:t>
            </a:r>
          </a:p>
          <a:p>
            <a:r>
              <a:rPr lang="en-US" dirty="0"/>
              <a:t>Be understanding and supportive regarding benzodiazepine use and discontinuation</a:t>
            </a:r>
          </a:p>
          <a:p>
            <a:r>
              <a:rPr lang="en-US" dirty="0"/>
              <a:t>Ask questions and provide support for each patient’s individual journey</a:t>
            </a:r>
          </a:p>
        </p:txBody>
      </p:sp>
      <p:sp>
        <p:nvSpPr>
          <p:cNvPr id="118786" name="Title 2">
            <a:extLst>
              <a:ext uri="{FF2B5EF4-FFF2-40B4-BE49-F238E27FC236}">
                <a16:creationId xmlns:a16="http://schemas.microsoft.com/office/drawing/2014/main" id="{3AFDBE99-B118-86B2-5B7B-A76152F93A0C}"/>
              </a:ext>
            </a:extLst>
          </p:cNvPr>
          <p:cNvSpPr>
            <a:spLocks noGrp="1" noChangeArrowheads="1"/>
          </p:cNvSpPr>
          <p:nvPr>
            <p:ph type="title"/>
          </p:nvPr>
        </p:nvSpPr>
        <p:spPr/>
        <p:txBody>
          <a:bodyPr/>
          <a:lstStyle/>
          <a:p>
            <a:r>
              <a:rPr lang="en-US" altLang="en-US" dirty="0"/>
              <a:t>Key Takeaways</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9A3B6D6-2D7E-CD27-4CD0-6E5A857E53E8}"/>
              </a:ext>
            </a:extLst>
          </p:cNvPr>
          <p:cNvSpPr>
            <a:spLocks noGrp="1"/>
          </p:cNvSpPr>
          <p:nvPr>
            <p:ph idx="1"/>
          </p:nvPr>
        </p:nvSpPr>
        <p:spPr/>
        <p:txBody>
          <a:bodyPr rtlCol="0">
            <a:normAutofit fontScale="62500" lnSpcReduction="20000"/>
          </a:bodyPr>
          <a:lstStyle/>
          <a:p>
            <a:pPr marL="457200" indent="-285750" fontAlgn="auto">
              <a:spcBef>
                <a:spcPts val="0"/>
              </a:spcBef>
              <a:spcAft>
                <a:spcPts val="0"/>
              </a:spcAft>
              <a:buClr>
                <a:schemeClr val="dk1"/>
              </a:buClr>
              <a:buSzPts val="900"/>
              <a:buFont typeface="Arial" panose="020B0604020202020204" pitchFamily="34" charset="0"/>
              <a:buChar char="●"/>
              <a:defRPr/>
            </a:pPr>
            <a:r>
              <a:rPr lang="en-US" dirty="0">
                <a:solidFill>
                  <a:schemeClr val="tx1"/>
                </a:solidFill>
                <a:highlight>
                  <a:srgbClr val="FFFFFF"/>
                </a:highlight>
                <a:latin typeface="Arial" panose="020B0604020202020204" pitchFamily="34" charset="0"/>
                <a:cs typeface="Arial" panose="020B0604020202020204" pitchFamily="34" charset="0"/>
              </a:rPr>
              <a:t>Liang, J., &amp; Olsen, R. W. (2014). Alcohol use disorders and current pharmacological therapies: The role of GABAA receptors. </a:t>
            </a:r>
            <a:r>
              <a:rPr lang="en-US" i="1" dirty="0">
                <a:solidFill>
                  <a:schemeClr val="tx1"/>
                </a:solidFill>
                <a:highlight>
                  <a:srgbClr val="FFFFFF"/>
                </a:highlight>
                <a:latin typeface="Arial" panose="020B0604020202020204" pitchFamily="34" charset="0"/>
                <a:cs typeface="Arial" panose="020B0604020202020204" pitchFamily="34" charset="0"/>
              </a:rPr>
              <a:t>Acta </a:t>
            </a:r>
            <a:r>
              <a:rPr lang="en-US" i="1" dirty="0" err="1">
                <a:solidFill>
                  <a:schemeClr val="tx1"/>
                </a:solidFill>
                <a:highlight>
                  <a:srgbClr val="FFFFFF"/>
                </a:highlight>
                <a:latin typeface="Arial" panose="020B0604020202020204" pitchFamily="34" charset="0"/>
                <a:cs typeface="Arial" panose="020B0604020202020204" pitchFamily="34" charset="0"/>
              </a:rPr>
              <a:t>Pharmacologica</a:t>
            </a:r>
            <a:r>
              <a:rPr lang="en-US" i="1" dirty="0">
                <a:solidFill>
                  <a:schemeClr val="tx1"/>
                </a:solidFill>
                <a:highlight>
                  <a:srgbClr val="FFFFFF"/>
                </a:highlight>
                <a:latin typeface="Arial" panose="020B0604020202020204" pitchFamily="34" charset="0"/>
                <a:cs typeface="Arial" panose="020B0604020202020204" pitchFamily="34" charset="0"/>
              </a:rPr>
              <a:t> </a:t>
            </a:r>
            <a:r>
              <a:rPr lang="en-US" i="1" dirty="0" err="1">
                <a:solidFill>
                  <a:schemeClr val="tx1"/>
                </a:solidFill>
                <a:highlight>
                  <a:srgbClr val="FFFFFF"/>
                </a:highlight>
                <a:latin typeface="Arial" panose="020B0604020202020204" pitchFamily="34" charset="0"/>
                <a:cs typeface="Arial" panose="020B0604020202020204" pitchFamily="34" charset="0"/>
              </a:rPr>
              <a:t>Sinica</a:t>
            </a:r>
            <a:r>
              <a:rPr lang="en-US" dirty="0">
                <a:solidFill>
                  <a:schemeClr val="tx1"/>
                </a:solidFill>
                <a:highlight>
                  <a:srgbClr val="FFFFFF"/>
                </a:highlight>
                <a:latin typeface="Arial" panose="020B0604020202020204" pitchFamily="34" charset="0"/>
                <a:cs typeface="Arial" panose="020B0604020202020204" pitchFamily="34" charset="0"/>
              </a:rPr>
              <a:t>, </a:t>
            </a:r>
            <a:r>
              <a:rPr lang="en-US" i="1" dirty="0">
                <a:solidFill>
                  <a:schemeClr val="tx1"/>
                </a:solidFill>
                <a:highlight>
                  <a:srgbClr val="FFFFFF"/>
                </a:highlight>
                <a:latin typeface="Arial" panose="020B0604020202020204" pitchFamily="34" charset="0"/>
                <a:cs typeface="Arial" panose="020B0604020202020204" pitchFamily="34" charset="0"/>
              </a:rPr>
              <a:t>35</a:t>
            </a:r>
            <a:r>
              <a:rPr lang="en-US" dirty="0">
                <a:solidFill>
                  <a:schemeClr val="tx1"/>
                </a:solidFill>
                <a:highlight>
                  <a:srgbClr val="FFFFFF"/>
                </a:highlight>
                <a:latin typeface="Arial" panose="020B0604020202020204" pitchFamily="34" charset="0"/>
                <a:cs typeface="Arial" panose="020B0604020202020204" pitchFamily="34" charset="0"/>
              </a:rPr>
              <a:t>(8), 981–993. </a:t>
            </a:r>
            <a:r>
              <a:rPr lang="en-US" u="sng" dirty="0">
                <a:solidFill>
                  <a:schemeClr val="tx1"/>
                </a:solidFill>
                <a:highlight>
                  <a:srgbClr val="FFFFFF"/>
                </a:highlight>
                <a:latin typeface="Arial" panose="020B0604020202020204" pitchFamily="34" charset="0"/>
                <a:cs typeface="Arial" panose="020B0604020202020204" pitchFamily="34" charset="0"/>
                <a:hlinkClick r:id="rId2"/>
              </a:rPr>
              <a:t>https://doi.org/10.1038/aps.2014.50</a:t>
            </a:r>
            <a:endParaRPr lang="en-US" dirty="0">
              <a:solidFill>
                <a:schemeClr val="tx1"/>
              </a:solidFill>
              <a:highlight>
                <a:srgbClr val="FFFFFF"/>
              </a:highlight>
              <a:latin typeface="Arial" panose="020B0604020202020204" pitchFamily="34" charset="0"/>
              <a:cs typeface="Arial" panose="020B0604020202020204" pitchFamily="34" charset="0"/>
            </a:endParaRPr>
          </a:p>
          <a:p>
            <a:pPr marL="457200" indent="-285750" fontAlgn="auto">
              <a:spcBef>
                <a:spcPts val="0"/>
              </a:spcBef>
              <a:spcAft>
                <a:spcPts val="0"/>
              </a:spcAft>
              <a:buClr>
                <a:schemeClr val="dk1"/>
              </a:buClr>
              <a:buSzPts val="900"/>
              <a:buFont typeface="Arial" panose="020B0604020202020204" pitchFamily="34" charset="0"/>
              <a:buChar char="●"/>
              <a:defRPr/>
            </a:pPr>
            <a:r>
              <a:rPr lang="en-US" dirty="0" err="1">
                <a:solidFill>
                  <a:schemeClr val="tx1"/>
                </a:solidFill>
                <a:latin typeface="Arial" panose="020B0604020202020204" pitchFamily="34" charset="0"/>
                <a:cs typeface="Arial" panose="020B0604020202020204" pitchFamily="34" charset="0"/>
              </a:rPr>
              <a:t>Braunwald</a:t>
            </a:r>
            <a:r>
              <a:rPr lang="en-US" dirty="0">
                <a:solidFill>
                  <a:schemeClr val="tx1"/>
                </a:solidFill>
                <a:latin typeface="Arial" panose="020B0604020202020204" pitchFamily="34" charset="0"/>
                <a:cs typeface="Arial" panose="020B0604020202020204" pitchFamily="34" charset="0"/>
              </a:rPr>
              <a:t>, E., &amp; Fauci, A., Kasper, D., &amp; Hauser, S., &amp; Longo, D., &amp; Jameson, J.L. (2001). </a:t>
            </a:r>
            <a:r>
              <a:rPr lang="en-US" i="1" dirty="0">
                <a:solidFill>
                  <a:schemeClr val="tx1"/>
                </a:solidFill>
                <a:latin typeface="Arial" panose="020B0604020202020204" pitchFamily="34" charset="0"/>
                <a:cs typeface="Arial" panose="020B0604020202020204" pitchFamily="34" charset="0"/>
              </a:rPr>
              <a:t>Harrison’s 15th Edition: Principles of Internal Medicine</a:t>
            </a:r>
            <a:r>
              <a:rPr lang="en-US" dirty="0">
                <a:solidFill>
                  <a:schemeClr val="tx1"/>
                </a:solidFill>
                <a:latin typeface="Arial" panose="020B0604020202020204" pitchFamily="34" charset="0"/>
                <a:cs typeface="Arial" panose="020B0604020202020204" pitchFamily="34" charset="0"/>
              </a:rPr>
              <a:t>. McGraw-Hill, p 2559. </a:t>
            </a:r>
          </a:p>
          <a:p>
            <a:pPr marL="457200" indent="-285750" fontAlgn="auto">
              <a:spcBef>
                <a:spcPts val="0"/>
              </a:spcBef>
              <a:spcAft>
                <a:spcPts val="0"/>
              </a:spcAft>
              <a:buClr>
                <a:schemeClr val="dk1"/>
              </a:buClr>
              <a:buSzPts val="900"/>
              <a:buFont typeface="Arial" panose="020B0604020202020204" pitchFamily="34" charset="0"/>
              <a:buChar char="●"/>
              <a:defRPr/>
            </a:pPr>
            <a:r>
              <a:rPr lang="en-US" dirty="0">
                <a:solidFill>
                  <a:schemeClr val="tx1"/>
                </a:solidFill>
                <a:latin typeface="Arial" panose="020B0604020202020204" pitchFamily="34" charset="0"/>
                <a:cs typeface="Arial" panose="020B0604020202020204" pitchFamily="34" charset="0"/>
              </a:rPr>
              <a:t>Munro, G., </a:t>
            </a:r>
            <a:r>
              <a:rPr lang="en-US" dirty="0" err="1">
                <a:solidFill>
                  <a:schemeClr val="tx1"/>
                </a:solidFill>
                <a:latin typeface="Arial" panose="020B0604020202020204" pitchFamily="34" charset="0"/>
                <a:cs typeface="Arial" panose="020B0604020202020204" pitchFamily="34" charset="0"/>
              </a:rPr>
              <a:t>Ahring</a:t>
            </a:r>
            <a:r>
              <a:rPr lang="en-US" dirty="0">
                <a:solidFill>
                  <a:schemeClr val="tx1"/>
                </a:solidFill>
                <a:latin typeface="Arial" panose="020B0604020202020204" pitchFamily="34" charset="0"/>
                <a:cs typeface="Arial" panose="020B0604020202020204" pitchFamily="34" charset="0"/>
              </a:rPr>
              <a:t>, P. K., &amp; Mirza, N. R. (2009). Developing analgesics by enhancing spinal inhibition after injury: GABAA receptor subtypes as novel targets. Trends in Pharmacological Sciences, 30(9), 453–459. https://</a:t>
            </a:r>
            <a:r>
              <a:rPr lang="en-US" dirty="0" err="1">
                <a:solidFill>
                  <a:schemeClr val="tx1"/>
                </a:solidFill>
                <a:latin typeface="Arial" panose="020B0604020202020204" pitchFamily="34" charset="0"/>
                <a:cs typeface="Arial" panose="020B0604020202020204" pitchFamily="34" charset="0"/>
              </a:rPr>
              <a:t>doi.org</a:t>
            </a:r>
            <a:r>
              <a:rPr lang="en-US" dirty="0">
                <a:solidFill>
                  <a:schemeClr val="tx1"/>
                </a:solidFill>
                <a:latin typeface="Arial" panose="020B0604020202020204" pitchFamily="34" charset="0"/>
                <a:cs typeface="Arial" panose="020B0604020202020204" pitchFamily="34" charset="0"/>
              </a:rPr>
              <a:t>/10.1016/j.tips.2009.06.004</a:t>
            </a:r>
          </a:p>
          <a:p>
            <a:pPr marL="457200" indent="-285750" fontAlgn="auto">
              <a:spcBef>
                <a:spcPts val="0"/>
              </a:spcBef>
              <a:spcAft>
                <a:spcPts val="0"/>
              </a:spcAft>
              <a:buClr>
                <a:schemeClr val="dk1"/>
              </a:buClr>
              <a:buSzPts val="900"/>
              <a:buFont typeface="Arial" panose="020B0604020202020204" pitchFamily="34" charset="0"/>
              <a:buChar char="●"/>
              <a:defRPr/>
            </a:pPr>
            <a:r>
              <a:rPr lang="en-US" dirty="0">
                <a:solidFill>
                  <a:schemeClr val="tx1"/>
                </a:solidFill>
                <a:highlight>
                  <a:schemeClr val="lt1"/>
                </a:highlight>
                <a:latin typeface="Arial" panose="020B0604020202020204" pitchFamily="34" charset="0"/>
                <a:cs typeface="Arial" panose="020B0604020202020204" pitchFamily="34" charset="0"/>
              </a:rPr>
              <a:t>López-Muñoz, F., </a:t>
            </a:r>
            <a:r>
              <a:rPr lang="en-US" dirty="0" err="1">
                <a:solidFill>
                  <a:schemeClr val="tx1"/>
                </a:solidFill>
                <a:highlight>
                  <a:schemeClr val="lt1"/>
                </a:highlight>
                <a:latin typeface="Arial" panose="020B0604020202020204" pitchFamily="34" charset="0"/>
                <a:cs typeface="Arial" panose="020B0604020202020204" pitchFamily="34" charset="0"/>
              </a:rPr>
              <a:t>Ucha-Udabe</a:t>
            </a:r>
            <a:r>
              <a:rPr lang="en-US" dirty="0">
                <a:solidFill>
                  <a:schemeClr val="tx1"/>
                </a:solidFill>
                <a:highlight>
                  <a:schemeClr val="lt1"/>
                </a:highlight>
                <a:latin typeface="Arial" panose="020B0604020202020204" pitchFamily="34" charset="0"/>
                <a:cs typeface="Arial" panose="020B0604020202020204" pitchFamily="34" charset="0"/>
              </a:rPr>
              <a:t>, R., &amp; Alamo, C. (2005). The history of barbiturates a century after their clinical introduction. </a:t>
            </a:r>
            <a:r>
              <a:rPr lang="en-US" i="1" dirty="0">
                <a:solidFill>
                  <a:schemeClr val="tx1"/>
                </a:solidFill>
                <a:latin typeface="Arial" panose="020B0604020202020204" pitchFamily="34" charset="0"/>
                <a:cs typeface="Arial" panose="020B0604020202020204" pitchFamily="34" charset="0"/>
              </a:rPr>
              <a:t>Neuropsychiatric disease and treatment</a:t>
            </a:r>
            <a:r>
              <a:rPr lang="en-US" dirty="0">
                <a:solidFill>
                  <a:schemeClr val="tx1"/>
                </a:solidFill>
                <a:highlight>
                  <a:schemeClr val="lt1"/>
                </a:highlight>
                <a:latin typeface="Arial" panose="020B0604020202020204" pitchFamily="34" charset="0"/>
                <a:cs typeface="Arial" panose="020B0604020202020204" pitchFamily="34" charset="0"/>
              </a:rPr>
              <a:t>, </a:t>
            </a:r>
            <a:r>
              <a:rPr lang="en-US" i="1" dirty="0">
                <a:solidFill>
                  <a:schemeClr val="tx1"/>
                </a:solidFill>
                <a:latin typeface="Arial" panose="020B0604020202020204" pitchFamily="34" charset="0"/>
                <a:cs typeface="Arial" panose="020B0604020202020204" pitchFamily="34" charset="0"/>
              </a:rPr>
              <a:t>1</a:t>
            </a:r>
            <a:r>
              <a:rPr lang="en-US" dirty="0">
                <a:solidFill>
                  <a:schemeClr val="tx1"/>
                </a:solidFill>
                <a:highlight>
                  <a:schemeClr val="lt1"/>
                </a:highlight>
                <a:latin typeface="Arial" panose="020B0604020202020204" pitchFamily="34" charset="0"/>
                <a:cs typeface="Arial" panose="020B0604020202020204" pitchFamily="34" charset="0"/>
              </a:rPr>
              <a:t>(4), 329–343.</a:t>
            </a:r>
          </a:p>
          <a:p>
            <a:pPr marL="457200" indent="-285750" fontAlgn="auto">
              <a:spcBef>
                <a:spcPts val="0"/>
              </a:spcBef>
              <a:spcAft>
                <a:spcPts val="0"/>
              </a:spcAft>
              <a:buClr>
                <a:schemeClr val="dk1"/>
              </a:buClr>
              <a:buSzPts val="900"/>
              <a:buFont typeface="Arial" panose="020B0604020202020204" pitchFamily="34" charset="0"/>
              <a:buChar char="●"/>
              <a:defRPr/>
            </a:pPr>
            <a:r>
              <a:rPr lang="en-US" dirty="0" err="1">
                <a:solidFill>
                  <a:schemeClr val="tx1"/>
                </a:solidFill>
                <a:latin typeface="Arial" panose="020B0604020202020204" pitchFamily="34" charset="0"/>
                <a:cs typeface="Arial" panose="020B0604020202020204" pitchFamily="34" charset="0"/>
              </a:rPr>
              <a:t>Anslinger</a:t>
            </a:r>
            <a:r>
              <a:rPr lang="en-US" dirty="0">
                <a:solidFill>
                  <a:schemeClr val="tx1"/>
                </a:solidFill>
                <a:latin typeface="Arial" panose="020B0604020202020204" pitchFamily="34" charset="0"/>
                <a:cs typeface="Arial" panose="020B0604020202020204" pitchFamily="34" charset="0"/>
              </a:rPr>
              <a:t>, H. J. (1952). Barbiturate Legislation. </a:t>
            </a:r>
            <a:r>
              <a:rPr lang="en-US" i="1" dirty="0">
                <a:solidFill>
                  <a:schemeClr val="tx1"/>
                </a:solidFill>
                <a:latin typeface="Arial" panose="020B0604020202020204" pitchFamily="34" charset="0"/>
                <a:cs typeface="Arial" panose="020B0604020202020204" pitchFamily="34" charset="0"/>
              </a:rPr>
              <a:t>Food, Drug, Cosmetic Law Journal</a:t>
            </a:r>
            <a:r>
              <a:rPr lang="en-US" dirty="0">
                <a:solidFill>
                  <a:schemeClr val="tx1"/>
                </a:solidFill>
                <a:latin typeface="Arial" panose="020B0604020202020204" pitchFamily="34" charset="0"/>
                <a:cs typeface="Arial" panose="020B0604020202020204" pitchFamily="34" charset="0"/>
              </a:rPr>
              <a:t>, </a:t>
            </a:r>
            <a:r>
              <a:rPr lang="en-US" i="1" dirty="0">
                <a:solidFill>
                  <a:schemeClr val="tx1"/>
                </a:solidFill>
                <a:latin typeface="Arial" panose="020B0604020202020204" pitchFamily="34" charset="0"/>
                <a:cs typeface="Arial" panose="020B0604020202020204" pitchFamily="34" charset="0"/>
              </a:rPr>
              <a:t>7</a:t>
            </a:r>
            <a:r>
              <a:rPr lang="en-US" dirty="0">
                <a:solidFill>
                  <a:schemeClr val="tx1"/>
                </a:solidFill>
                <a:latin typeface="Arial" panose="020B0604020202020204" pitchFamily="34" charset="0"/>
                <a:cs typeface="Arial" panose="020B0604020202020204" pitchFamily="34" charset="0"/>
              </a:rPr>
              <a:t>(3), 211–214. </a:t>
            </a:r>
            <a:r>
              <a:rPr lang="en-US" u="sng" dirty="0">
                <a:solidFill>
                  <a:schemeClr val="tx1"/>
                </a:solidFill>
                <a:latin typeface="Arial" panose="020B0604020202020204" pitchFamily="34" charset="0"/>
                <a:cs typeface="Arial" panose="020B0604020202020204" pitchFamily="34" charset="0"/>
                <a:hlinkClick r:id="rId3"/>
              </a:rPr>
              <a:t>http://www.jstor.org/stable/26654302</a:t>
            </a:r>
            <a:endParaRPr lang="en-US" dirty="0">
              <a:solidFill>
                <a:schemeClr val="tx1"/>
              </a:solidFill>
              <a:latin typeface="Arial" panose="020B0604020202020204" pitchFamily="34" charset="0"/>
              <a:cs typeface="Arial" panose="020B0604020202020204" pitchFamily="34" charset="0"/>
            </a:endParaRPr>
          </a:p>
          <a:p>
            <a:pPr marL="457200" indent="-285750" fontAlgn="auto">
              <a:spcBef>
                <a:spcPts val="0"/>
              </a:spcBef>
              <a:spcAft>
                <a:spcPts val="0"/>
              </a:spcAft>
              <a:buClr>
                <a:schemeClr val="dk1"/>
              </a:buClr>
              <a:buSzPts val="900"/>
              <a:buFont typeface="Arial" panose="020B0604020202020204" pitchFamily="34" charset="0"/>
              <a:buChar char="●"/>
              <a:defRPr/>
            </a:pPr>
            <a:r>
              <a:rPr lang="en-US" dirty="0">
                <a:solidFill>
                  <a:schemeClr val="tx1"/>
                </a:solidFill>
                <a:highlight>
                  <a:schemeClr val="lt1"/>
                </a:highlight>
                <a:latin typeface="Arial" panose="020B0604020202020204" pitchFamily="34" charset="0"/>
                <a:cs typeface="Arial" panose="020B0604020202020204" pitchFamily="34" charset="0"/>
              </a:rPr>
              <a:t>Wick J. Y. (2013). The history of benzodiazepines. </a:t>
            </a:r>
            <a:r>
              <a:rPr lang="en-US" i="1" dirty="0">
                <a:solidFill>
                  <a:schemeClr val="tx1"/>
                </a:solidFill>
                <a:latin typeface="Arial" panose="020B0604020202020204" pitchFamily="34" charset="0"/>
                <a:cs typeface="Arial" panose="020B0604020202020204" pitchFamily="34" charset="0"/>
              </a:rPr>
              <a:t>The Consultant pharmacist : the journal of the American Society of Consultant Pharmacists</a:t>
            </a:r>
            <a:r>
              <a:rPr lang="en-US" dirty="0">
                <a:solidFill>
                  <a:schemeClr val="tx1"/>
                </a:solidFill>
                <a:highlight>
                  <a:schemeClr val="lt1"/>
                </a:highlight>
                <a:latin typeface="Arial" panose="020B0604020202020204" pitchFamily="34" charset="0"/>
                <a:cs typeface="Arial" panose="020B0604020202020204" pitchFamily="34" charset="0"/>
              </a:rPr>
              <a:t>, </a:t>
            </a:r>
            <a:r>
              <a:rPr lang="en-US" i="1" dirty="0">
                <a:solidFill>
                  <a:schemeClr val="tx1"/>
                </a:solidFill>
                <a:latin typeface="Arial" panose="020B0604020202020204" pitchFamily="34" charset="0"/>
                <a:cs typeface="Arial" panose="020B0604020202020204" pitchFamily="34" charset="0"/>
              </a:rPr>
              <a:t>28</a:t>
            </a:r>
            <a:r>
              <a:rPr lang="en-US" dirty="0">
                <a:solidFill>
                  <a:schemeClr val="tx1"/>
                </a:solidFill>
                <a:highlight>
                  <a:schemeClr val="lt1"/>
                </a:highlight>
                <a:latin typeface="Arial" panose="020B0604020202020204" pitchFamily="34" charset="0"/>
                <a:cs typeface="Arial" panose="020B0604020202020204" pitchFamily="34" charset="0"/>
              </a:rPr>
              <a:t>(9), 538–548. </a:t>
            </a:r>
            <a:r>
              <a:rPr lang="en-US" u="sng" dirty="0">
                <a:solidFill>
                  <a:schemeClr val="tx1"/>
                </a:solidFill>
                <a:highlight>
                  <a:schemeClr val="lt1"/>
                </a:highlight>
                <a:latin typeface="Arial" panose="020B0604020202020204" pitchFamily="34" charset="0"/>
                <a:cs typeface="Arial" panose="020B0604020202020204" pitchFamily="34" charset="0"/>
                <a:hlinkClick r:id="rId4"/>
              </a:rPr>
              <a:t>https://doi.org/10.4140/TCP.n.2013.538</a:t>
            </a:r>
            <a:endParaRPr lang="en-US" dirty="0">
              <a:solidFill>
                <a:schemeClr val="tx1"/>
              </a:solidFill>
              <a:highlight>
                <a:schemeClr val="lt1"/>
              </a:highlight>
              <a:latin typeface="Arial" panose="020B0604020202020204" pitchFamily="34" charset="0"/>
              <a:cs typeface="Arial" panose="020B0604020202020204" pitchFamily="34" charset="0"/>
            </a:endParaRPr>
          </a:p>
          <a:p>
            <a:pPr marL="457200" indent="-285750" fontAlgn="auto">
              <a:spcBef>
                <a:spcPts val="0"/>
              </a:spcBef>
              <a:spcAft>
                <a:spcPts val="0"/>
              </a:spcAft>
              <a:buClr>
                <a:schemeClr val="dk1"/>
              </a:buClr>
              <a:buSzPts val="900"/>
              <a:buFont typeface="Arial" panose="020B0604020202020204" pitchFamily="34" charset="0"/>
              <a:buChar char="●"/>
              <a:defRPr/>
            </a:pPr>
            <a:r>
              <a:rPr lang="en-US" u="sng" dirty="0">
                <a:solidFill>
                  <a:schemeClr val="tx1"/>
                </a:solidFill>
                <a:latin typeface="Arial" panose="020B0604020202020204" pitchFamily="34" charset="0"/>
                <a:cs typeface="Arial" panose="020B0604020202020204" pitchFamily="34" charset="0"/>
                <a:hlinkClick r:id="rId5"/>
              </a:rPr>
              <a:t>https://archive.nytimes.com/www.nytimes.com/books/98/11/22/specials/monroe-obit1.html</a:t>
            </a:r>
            <a:r>
              <a:rPr lang="en-US" dirty="0">
                <a:solidFill>
                  <a:schemeClr val="tx1"/>
                </a:solidFill>
                <a:latin typeface="Arial" panose="020B0604020202020204" pitchFamily="34" charset="0"/>
                <a:cs typeface="Arial" panose="020B0604020202020204" pitchFamily="34" charset="0"/>
              </a:rPr>
              <a:t> Accessed on 3/28/23</a:t>
            </a:r>
          </a:p>
          <a:p>
            <a:pPr marL="457200" indent="-285750" fontAlgn="auto">
              <a:spcBef>
                <a:spcPts val="0"/>
              </a:spcBef>
              <a:spcAft>
                <a:spcPts val="0"/>
              </a:spcAft>
              <a:buClr>
                <a:schemeClr val="dk1"/>
              </a:buClr>
              <a:buSzPts val="900"/>
              <a:buFont typeface="Arial" panose="020B0604020202020204" pitchFamily="34" charset="0"/>
              <a:buChar char="●"/>
              <a:defRPr/>
            </a:pPr>
            <a:r>
              <a:rPr lang="en-US" dirty="0">
                <a:solidFill>
                  <a:schemeClr val="tx1"/>
                </a:solidFill>
                <a:latin typeface="Arial" panose="020B0604020202020204" pitchFamily="34" charset="0"/>
                <a:cs typeface="Arial" panose="020B0604020202020204" pitchFamily="34" charset="0"/>
              </a:rPr>
              <a:t>Cooper A. An Anxious History of Valium; What a drag it is getting old—or is it? Valium's heyday is long past, but it lives on as a cultural icon. Wall Street Journal. Nov. 15, 2013 7:30 pm ET.</a:t>
            </a:r>
          </a:p>
          <a:p>
            <a:pPr marL="457200" indent="-285750" fontAlgn="auto">
              <a:spcBef>
                <a:spcPts val="0"/>
              </a:spcBef>
              <a:spcAft>
                <a:spcPts val="0"/>
              </a:spcAft>
              <a:buClr>
                <a:schemeClr val="dk1"/>
              </a:buClr>
              <a:buSzPts val="900"/>
              <a:buFont typeface="Arial" panose="020B0604020202020204" pitchFamily="34" charset="0"/>
              <a:buChar char="●"/>
              <a:defRPr/>
            </a:pPr>
            <a:r>
              <a:rPr lang="en-US" dirty="0" err="1">
                <a:solidFill>
                  <a:schemeClr val="tx1"/>
                </a:solidFill>
                <a:highlight>
                  <a:schemeClr val="lt1"/>
                </a:highlight>
                <a:latin typeface="Arial" panose="020B0604020202020204" pitchFamily="34" charset="0"/>
                <a:cs typeface="Arial" panose="020B0604020202020204" pitchFamily="34" charset="0"/>
              </a:rPr>
              <a:t>Liebrenz</a:t>
            </a:r>
            <a:r>
              <a:rPr lang="en-US" dirty="0">
                <a:solidFill>
                  <a:schemeClr val="tx1"/>
                </a:solidFill>
                <a:highlight>
                  <a:schemeClr val="lt1"/>
                </a:highlight>
                <a:latin typeface="Arial" panose="020B0604020202020204" pitchFamily="34" charset="0"/>
                <a:cs typeface="Arial" panose="020B0604020202020204" pitchFamily="34" charset="0"/>
              </a:rPr>
              <a:t>, M., Schneider, M., </a:t>
            </a:r>
            <a:r>
              <a:rPr lang="en-US" dirty="0" err="1">
                <a:solidFill>
                  <a:schemeClr val="tx1"/>
                </a:solidFill>
                <a:highlight>
                  <a:schemeClr val="lt1"/>
                </a:highlight>
                <a:latin typeface="Arial" panose="020B0604020202020204" pitchFamily="34" charset="0"/>
                <a:cs typeface="Arial" panose="020B0604020202020204" pitchFamily="34" charset="0"/>
              </a:rPr>
              <a:t>Buadze</a:t>
            </a:r>
            <a:r>
              <a:rPr lang="en-US" dirty="0">
                <a:solidFill>
                  <a:schemeClr val="tx1"/>
                </a:solidFill>
                <a:highlight>
                  <a:schemeClr val="lt1"/>
                </a:highlight>
                <a:latin typeface="Arial" panose="020B0604020202020204" pitchFamily="34" charset="0"/>
                <a:cs typeface="Arial" panose="020B0604020202020204" pitchFamily="34" charset="0"/>
              </a:rPr>
              <a:t>, A., Gehring, M. T., Dube, A., &amp; </a:t>
            </a:r>
            <a:r>
              <a:rPr lang="en-US" dirty="0" err="1">
                <a:solidFill>
                  <a:schemeClr val="tx1"/>
                </a:solidFill>
                <a:highlight>
                  <a:schemeClr val="lt1"/>
                </a:highlight>
                <a:latin typeface="Arial" panose="020B0604020202020204" pitchFamily="34" charset="0"/>
                <a:cs typeface="Arial" panose="020B0604020202020204" pitchFamily="34" charset="0"/>
              </a:rPr>
              <a:t>Caflisch</a:t>
            </a:r>
            <a:r>
              <a:rPr lang="en-US" dirty="0">
                <a:solidFill>
                  <a:schemeClr val="tx1"/>
                </a:solidFill>
                <a:highlight>
                  <a:schemeClr val="lt1"/>
                </a:highlight>
                <a:latin typeface="Arial" panose="020B0604020202020204" pitchFamily="34" charset="0"/>
                <a:cs typeface="Arial" panose="020B0604020202020204" pitchFamily="34" charset="0"/>
              </a:rPr>
              <a:t>, C. (2016). High-Dose Benzodiazepine Users' Perceptions and Experiences of Anterograde Amnesia. </a:t>
            </a:r>
            <a:r>
              <a:rPr lang="en-US" i="1" dirty="0">
                <a:solidFill>
                  <a:schemeClr val="tx1"/>
                </a:solidFill>
                <a:latin typeface="Arial" panose="020B0604020202020204" pitchFamily="34" charset="0"/>
                <a:cs typeface="Arial" panose="020B0604020202020204" pitchFamily="34" charset="0"/>
              </a:rPr>
              <a:t>The journal of the American Academy of Psychiatry and the Law</a:t>
            </a:r>
            <a:r>
              <a:rPr lang="en-US" dirty="0">
                <a:solidFill>
                  <a:schemeClr val="tx1"/>
                </a:solidFill>
                <a:highlight>
                  <a:schemeClr val="lt1"/>
                </a:highlight>
                <a:latin typeface="Arial" panose="020B0604020202020204" pitchFamily="34" charset="0"/>
                <a:cs typeface="Arial" panose="020B0604020202020204" pitchFamily="34" charset="0"/>
              </a:rPr>
              <a:t>, </a:t>
            </a:r>
            <a:r>
              <a:rPr lang="en-US" i="1" dirty="0">
                <a:solidFill>
                  <a:schemeClr val="tx1"/>
                </a:solidFill>
                <a:latin typeface="Arial" panose="020B0604020202020204" pitchFamily="34" charset="0"/>
                <a:cs typeface="Arial" panose="020B0604020202020204" pitchFamily="34" charset="0"/>
              </a:rPr>
              <a:t>44</a:t>
            </a:r>
            <a:r>
              <a:rPr lang="en-US" dirty="0">
                <a:solidFill>
                  <a:schemeClr val="tx1"/>
                </a:solidFill>
                <a:highlight>
                  <a:schemeClr val="lt1"/>
                </a:highlight>
                <a:latin typeface="Arial" panose="020B0604020202020204" pitchFamily="34" charset="0"/>
                <a:cs typeface="Arial" panose="020B0604020202020204" pitchFamily="34" charset="0"/>
              </a:rPr>
              <a:t>(3), 328–337.</a:t>
            </a:r>
          </a:p>
          <a:p>
            <a:pPr marL="457200" indent="-285750" fontAlgn="auto">
              <a:spcBef>
                <a:spcPts val="0"/>
              </a:spcBef>
              <a:spcAft>
                <a:spcPts val="0"/>
              </a:spcAft>
              <a:buClr>
                <a:schemeClr val="dk1"/>
              </a:buClr>
              <a:buSzPts val="900"/>
              <a:buFont typeface="Arial" panose="020B0604020202020204" pitchFamily="34" charset="0"/>
              <a:buChar char="●"/>
              <a:defRPr/>
            </a:pPr>
            <a:r>
              <a:rPr lang="en-US" dirty="0">
                <a:solidFill>
                  <a:schemeClr val="tx1"/>
                </a:solidFill>
                <a:latin typeface="Arial" panose="020B0604020202020204" pitchFamily="34" charset="0"/>
                <a:cs typeface="Arial" panose="020B0604020202020204" pitchFamily="34" charset="0"/>
              </a:rPr>
              <a:t>Code of Federal Regulations. Title 21, Section 1308.14, Schedule IV Controlled Substances. 2018. Accessed January 19, 2019.</a:t>
            </a:r>
          </a:p>
          <a:p>
            <a:pPr marL="457200" indent="-285750" fontAlgn="auto">
              <a:spcBef>
                <a:spcPts val="0"/>
              </a:spcBef>
              <a:spcAft>
                <a:spcPts val="0"/>
              </a:spcAft>
              <a:buClr>
                <a:schemeClr val="dk1"/>
              </a:buClr>
              <a:buSzPts val="900"/>
              <a:buFont typeface="Arial" panose="020B0604020202020204" pitchFamily="34" charset="0"/>
              <a:buChar char="●"/>
              <a:defRPr/>
            </a:pPr>
            <a:r>
              <a:rPr lang="en-US" u="sng" dirty="0">
                <a:solidFill>
                  <a:schemeClr val="tx1"/>
                </a:solidFill>
                <a:latin typeface="Arial" panose="020B0604020202020204" pitchFamily="34" charset="0"/>
                <a:cs typeface="Arial" panose="020B0604020202020204" pitchFamily="34" charset="0"/>
                <a:hlinkClick r:id="rId6"/>
              </a:rPr>
              <a:t>https://www.benzoinfo.com/a-brief-history-of-benzodiazepines/</a:t>
            </a:r>
            <a:r>
              <a:rPr lang="en-US" dirty="0">
                <a:solidFill>
                  <a:schemeClr val="tx1"/>
                </a:solidFill>
                <a:highlight>
                  <a:schemeClr val="lt1"/>
                </a:highlight>
                <a:latin typeface="Arial" panose="020B0604020202020204" pitchFamily="34" charset="0"/>
                <a:cs typeface="Arial" panose="020B0604020202020204" pitchFamily="34" charset="0"/>
              </a:rPr>
              <a:t> Accessed 3/27/23</a:t>
            </a:r>
          </a:p>
          <a:p>
            <a:pPr marL="457200" indent="-285750" fontAlgn="auto">
              <a:spcBef>
                <a:spcPts val="0"/>
              </a:spcBef>
              <a:spcAft>
                <a:spcPts val="0"/>
              </a:spcAft>
              <a:buClr>
                <a:srgbClr val="303030"/>
              </a:buClr>
              <a:buSzPts val="900"/>
              <a:buFont typeface="Arial" panose="020B0604020202020204" pitchFamily="34" charset="0"/>
              <a:buChar char="●"/>
              <a:defRPr/>
            </a:pPr>
            <a:r>
              <a:rPr lang="en-US" dirty="0" err="1">
                <a:solidFill>
                  <a:schemeClr val="tx1"/>
                </a:solidFill>
                <a:highlight>
                  <a:schemeClr val="lt1"/>
                </a:highlight>
                <a:latin typeface="Arial" panose="020B0604020202020204" pitchFamily="34" charset="0"/>
                <a:cs typeface="Arial" panose="020B0604020202020204" pitchFamily="34" charset="0"/>
              </a:rPr>
              <a:t>Ait</a:t>
            </a:r>
            <a:r>
              <a:rPr lang="en-US" dirty="0">
                <a:solidFill>
                  <a:schemeClr val="tx1"/>
                </a:solidFill>
                <a:highlight>
                  <a:schemeClr val="lt1"/>
                </a:highlight>
                <a:latin typeface="Arial" panose="020B0604020202020204" pitchFamily="34" charset="0"/>
                <a:cs typeface="Arial" panose="020B0604020202020204" pitchFamily="34" charset="0"/>
              </a:rPr>
              <a:t>-Daoud, N., Hamby, A. S., Sharma, S., &amp; Blevins, D. (2018). A Review of Alprazolam Use, Misuse, and Withdrawal. Journal of addiction medicine, 12(1), 4–10. </a:t>
            </a:r>
          </a:p>
          <a:p>
            <a:pPr marL="457200" indent="-285750" fontAlgn="auto">
              <a:spcBef>
                <a:spcPts val="0"/>
              </a:spcBef>
              <a:spcAft>
                <a:spcPts val="0"/>
              </a:spcAft>
              <a:buSzPts val="900"/>
              <a:buFont typeface="Arial" panose="020B0604020202020204" pitchFamily="34" charset="0"/>
              <a:buChar char="●"/>
              <a:defRPr/>
            </a:pPr>
            <a:r>
              <a:rPr lang="en-US" u="sng" dirty="0">
                <a:solidFill>
                  <a:schemeClr val="tx1"/>
                </a:solidFill>
                <a:latin typeface="Arial" panose="020B0604020202020204" pitchFamily="34" charset="0"/>
                <a:cs typeface="Arial" panose="020B0604020202020204" pitchFamily="34" charset="0"/>
                <a:hlinkClick r:id="rId7"/>
              </a:rPr>
              <a:t>https://www.deadiversion.usdoj.gov/drug_chem_info/benzo.pdf</a:t>
            </a:r>
            <a:r>
              <a:rPr lang="en-US" dirty="0">
                <a:solidFill>
                  <a:schemeClr val="tx1"/>
                </a:solidFill>
                <a:highlight>
                  <a:schemeClr val="lt1"/>
                </a:highlight>
                <a:latin typeface="Arial" panose="020B0604020202020204" pitchFamily="34" charset="0"/>
                <a:cs typeface="Arial" panose="020B0604020202020204" pitchFamily="34" charset="0"/>
              </a:rPr>
              <a:t> Accessed 4/3/23</a:t>
            </a:r>
          </a:p>
          <a:p>
            <a:pPr marL="457200" indent="-285750" fontAlgn="auto">
              <a:spcBef>
                <a:spcPts val="0"/>
              </a:spcBef>
              <a:spcAft>
                <a:spcPts val="0"/>
              </a:spcAft>
              <a:buClr>
                <a:srgbClr val="222222"/>
              </a:buClr>
              <a:buSzPts val="900"/>
              <a:buFont typeface="Arial" panose="020B0604020202020204" pitchFamily="34" charset="0"/>
              <a:buChar char="●"/>
              <a:defRPr/>
            </a:pPr>
            <a:r>
              <a:rPr lang="en-US" dirty="0">
                <a:solidFill>
                  <a:schemeClr val="tx1"/>
                </a:solidFill>
                <a:highlight>
                  <a:schemeClr val="lt1"/>
                </a:highlight>
                <a:latin typeface="Arial" panose="020B0604020202020204" pitchFamily="34" charset="0"/>
                <a:cs typeface="Arial" panose="020B0604020202020204" pitchFamily="34" charset="0"/>
              </a:rPr>
              <a:t>Kales, Anthony, Constantin R. </a:t>
            </a:r>
            <a:r>
              <a:rPr lang="en-US" dirty="0" err="1">
                <a:solidFill>
                  <a:schemeClr val="tx1"/>
                </a:solidFill>
                <a:highlight>
                  <a:schemeClr val="lt1"/>
                </a:highlight>
                <a:latin typeface="Arial" panose="020B0604020202020204" pitchFamily="34" charset="0"/>
                <a:cs typeface="Arial" panose="020B0604020202020204" pitchFamily="34" charset="0"/>
              </a:rPr>
              <a:t>Soldatos</a:t>
            </a:r>
            <a:r>
              <a:rPr lang="en-US" dirty="0">
                <a:solidFill>
                  <a:schemeClr val="tx1"/>
                </a:solidFill>
                <a:highlight>
                  <a:schemeClr val="lt1"/>
                </a:highlight>
                <a:latin typeface="Arial" panose="020B0604020202020204" pitchFamily="34" charset="0"/>
                <a:cs typeface="Arial" panose="020B0604020202020204" pitchFamily="34" charset="0"/>
              </a:rPr>
              <a:t>, Edward O. Bixler, and Joyce D. Kales. "Rebound insomnia and rebound anxiety: a review." Pharmacology 26, no. 3 (1983): 121-137.</a:t>
            </a:r>
          </a:p>
          <a:p>
            <a:pPr marL="457200" indent="-285750" fontAlgn="auto">
              <a:spcBef>
                <a:spcPts val="0"/>
              </a:spcBef>
              <a:spcAft>
                <a:spcPts val="0"/>
              </a:spcAft>
              <a:buClr>
                <a:srgbClr val="222222"/>
              </a:buClr>
              <a:buSzPts val="900"/>
              <a:buFont typeface="Arial" panose="020B0604020202020204" pitchFamily="34" charset="0"/>
              <a:buChar char="●"/>
              <a:defRPr/>
            </a:pPr>
            <a:r>
              <a:rPr lang="en-US" dirty="0" err="1">
                <a:solidFill>
                  <a:schemeClr val="tx1"/>
                </a:solidFill>
                <a:highlight>
                  <a:srgbClr val="FFFFFF"/>
                </a:highlight>
                <a:latin typeface="Arial" panose="020B0604020202020204" pitchFamily="34" charset="0"/>
                <a:cs typeface="Arial" panose="020B0604020202020204" pitchFamily="34" charset="0"/>
              </a:rPr>
              <a:t>Peppin</a:t>
            </a:r>
            <a:r>
              <a:rPr lang="en-US" dirty="0">
                <a:solidFill>
                  <a:schemeClr val="tx1"/>
                </a:solidFill>
                <a:highlight>
                  <a:srgbClr val="FFFFFF"/>
                </a:highlight>
                <a:latin typeface="Arial" panose="020B0604020202020204" pitchFamily="34" charset="0"/>
                <a:cs typeface="Arial" panose="020B0604020202020204" pitchFamily="34" charset="0"/>
              </a:rPr>
              <a:t>, J., </a:t>
            </a:r>
            <a:r>
              <a:rPr lang="en-US" dirty="0" err="1">
                <a:solidFill>
                  <a:schemeClr val="tx1"/>
                </a:solidFill>
                <a:highlight>
                  <a:srgbClr val="FFFFFF"/>
                </a:highlight>
                <a:latin typeface="Arial" panose="020B0604020202020204" pitchFamily="34" charset="0"/>
                <a:cs typeface="Arial" panose="020B0604020202020204" pitchFamily="34" charset="0"/>
              </a:rPr>
              <a:t>Pergolizzi</a:t>
            </a:r>
            <a:r>
              <a:rPr lang="en-US" dirty="0">
                <a:solidFill>
                  <a:schemeClr val="tx1"/>
                </a:solidFill>
                <a:highlight>
                  <a:srgbClr val="FFFFFF"/>
                </a:highlight>
                <a:latin typeface="Arial" panose="020B0604020202020204" pitchFamily="34" charset="0"/>
                <a:cs typeface="Arial" panose="020B0604020202020204" pitchFamily="34" charset="0"/>
              </a:rPr>
              <a:t>, J. V., Raffa, R. B., &amp; Wright, S. L. (Eds.). (2020). </a:t>
            </a:r>
            <a:r>
              <a:rPr lang="en-US" i="1" dirty="0">
                <a:solidFill>
                  <a:schemeClr val="tx1"/>
                </a:solidFill>
                <a:highlight>
                  <a:srgbClr val="FFFFFF"/>
                </a:highlight>
                <a:latin typeface="Arial" panose="020B0604020202020204" pitchFamily="34" charset="0"/>
                <a:cs typeface="Arial" panose="020B0604020202020204" pitchFamily="34" charset="0"/>
              </a:rPr>
              <a:t>The benzodiazepines crisis</a:t>
            </a:r>
            <a:r>
              <a:rPr lang="en-US" dirty="0">
                <a:solidFill>
                  <a:schemeClr val="tx1"/>
                </a:solidFill>
                <a:highlight>
                  <a:srgbClr val="FFFFFF"/>
                </a:highlight>
                <a:latin typeface="Arial" panose="020B0604020202020204" pitchFamily="34" charset="0"/>
                <a:cs typeface="Arial" panose="020B0604020202020204" pitchFamily="34" charset="0"/>
              </a:rPr>
              <a:t> (1st ed.). Oxford University Press. </a:t>
            </a:r>
            <a:r>
              <a:rPr lang="en-US" u="sng" dirty="0">
                <a:solidFill>
                  <a:schemeClr val="tx1"/>
                </a:solidFill>
                <a:highlight>
                  <a:srgbClr val="FFFFFF"/>
                </a:highlight>
                <a:latin typeface="Arial" panose="020B0604020202020204" pitchFamily="34" charset="0"/>
                <a:cs typeface="Arial" panose="020B0604020202020204" pitchFamily="34" charset="0"/>
                <a:hlinkClick r:id="rId8"/>
              </a:rPr>
              <a:t>https://doi.org/10.1093/med/9780197517277.001.0001</a:t>
            </a:r>
            <a:endParaRPr lang="en-US" dirty="0">
              <a:solidFill>
                <a:schemeClr val="tx1"/>
              </a:solidFill>
              <a:latin typeface="Arial" panose="020B0604020202020204" pitchFamily="34" charset="0"/>
              <a:cs typeface="Arial" panose="020B0604020202020204" pitchFamily="34" charset="0"/>
            </a:endParaRPr>
          </a:p>
          <a:p>
            <a:pPr marL="457200" indent="-285750" fontAlgn="auto">
              <a:spcBef>
                <a:spcPts val="0"/>
              </a:spcBef>
              <a:spcAft>
                <a:spcPts val="0"/>
              </a:spcAft>
              <a:buClr>
                <a:srgbClr val="222222"/>
              </a:buClr>
              <a:buSzPts val="900"/>
              <a:buFont typeface="Arial" panose="020B0604020202020204" pitchFamily="34" charset="0"/>
              <a:buChar char="●"/>
              <a:defRPr/>
            </a:pPr>
            <a:r>
              <a:rPr lang="en-US" u="sng" dirty="0">
                <a:solidFill>
                  <a:schemeClr val="tx1"/>
                </a:solidFill>
                <a:latin typeface="Arial" panose="020B0604020202020204" pitchFamily="34" charset="0"/>
                <a:cs typeface="Arial" panose="020B0604020202020204" pitchFamily="34" charset="0"/>
                <a:hlinkClick r:id="rId9"/>
              </a:rPr>
              <a:t>https://www.govinfo.gov/app/details/CHRG-93shrg21945O</a:t>
            </a:r>
            <a:r>
              <a:rPr lang="en-US" dirty="0">
                <a:solidFill>
                  <a:schemeClr val="tx1"/>
                </a:solidFill>
                <a:latin typeface="Arial" panose="020B0604020202020204" pitchFamily="34" charset="0"/>
                <a:cs typeface="Arial" panose="020B0604020202020204" pitchFamily="34" charset="0"/>
              </a:rPr>
              <a:t> accessed 4/3/23</a:t>
            </a:r>
          </a:p>
          <a:p>
            <a:pPr marL="457200" indent="-285750" fontAlgn="auto">
              <a:spcBef>
                <a:spcPts val="0"/>
              </a:spcBef>
              <a:spcAft>
                <a:spcPts val="0"/>
              </a:spcAft>
              <a:buClr>
                <a:schemeClr val="dk1"/>
              </a:buClr>
              <a:buSzPts val="900"/>
              <a:buFont typeface="Arial" panose="020B0604020202020204" pitchFamily="34" charset="0"/>
              <a:buChar char="●"/>
              <a:defRPr/>
            </a:pPr>
            <a:r>
              <a:rPr lang="en-US" dirty="0">
                <a:solidFill>
                  <a:schemeClr val="tx1"/>
                </a:solidFill>
                <a:highlight>
                  <a:srgbClr val="FFFFFF"/>
                </a:highlight>
                <a:latin typeface="Arial" panose="020B0604020202020204" pitchFamily="34" charset="0"/>
                <a:cs typeface="Arial" panose="020B0604020202020204" pitchFamily="34" charset="0"/>
              </a:rPr>
              <a:t>Ravindran, L. N., &amp; Stein, M. B. (2010). The pharmacologic treatment of anxiety disorders: A review of progress. </a:t>
            </a:r>
            <a:r>
              <a:rPr lang="en-US" i="1" dirty="0">
                <a:solidFill>
                  <a:schemeClr val="tx1"/>
                </a:solidFill>
                <a:highlight>
                  <a:srgbClr val="FFFFFF"/>
                </a:highlight>
                <a:latin typeface="Arial" panose="020B0604020202020204" pitchFamily="34" charset="0"/>
                <a:cs typeface="Arial" panose="020B0604020202020204" pitchFamily="34" charset="0"/>
              </a:rPr>
              <a:t>The Journal of Clinical Psychiatry</a:t>
            </a:r>
            <a:r>
              <a:rPr lang="en-US" dirty="0">
                <a:solidFill>
                  <a:schemeClr val="tx1"/>
                </a:solidFill>
                <a:highlight>
                  <a:srgbClr val="FFFFFF"/>
                </a:highlight>
                <a:latin typeface="Arial" panose="020B0604020202020204" pitchFamily="34" charset="0"/>
                <a:cs typeface="Arial" panose="020B0604020202020204" pitchFamily="34" charset="0"/>
              </a:rPr>
              <a:t>, </a:t>
            </a:r>
            <a:r>
              <a:rPr lang="en-US" i="1" dirty="0">
                <a:solidFill>
                  <a:schemeClr val="tx1"/>
                </a:solidFill>
                <a:highlight>
                  <a:srgbClr val="FFFFFF"/>
                </a:highlight>
                <a:latin typeface="Arial" panose="020B0604020202020204" pitchFamily="34" charset="0"/>
                <a:cs typeface="Arial" panose="020B0604020202020204" pitchFamily="34" charset="0"/>
              </a:rPr>
              <a:t>71</a:t>
            </a:r>
            <a:r>
              <a:rPr lang="en-US" dirty="0">
                <a:solidFill>
                  <a:schemeClr val="tx1"/>
                </a:solidFill>
                <a:highlight>
                  <a:srgbClr val="FFFFFF"/>
                </a:highlight>
                <a:latin typeface="Arial" panose="020B0604020202020204" pitchFamily="34" charset="0"/>
                <a:cs typeface="Arial" panose="020B0604020202020204" pitchFamily="34" charset="0"/>
              </a:rPr>
              <a:t>(7), 839–854. </a:t>
            </a:r>
            <a:r>
              <a:rPr lang="en-US" u="sng" dirty="0">
                <a:solidFill>
                  <a:schemeClr val="tx1"/>
                </a:solidFill>
                <a:highlight>
                  <a:srgbClr val="FFFFFF"/>
                </a:highlight>
                <a:latin typeface="Arial" panose="020B0604020202020204" pitchFamily="34" charset="0"/>
                <a:cs typeface="Arial" panose="020B0604020202020204" pitchFamily="34" charset="0"/>
                <a:hlinkClick r:id="rId10"/>
              </a:rPr>
              <a:t>https://doi.org/10.4088/JCP.10r06218blu</a:t>
            </a:r>
            <a:endParaRPr lang="en-US" dirty="0">
              <a:solidFill>
                <a:schemeClr val="tx1"/>
              </a:solidFill>
              <a:highlight>
                <a:srgbClr val="F6F6F6"/>
              </a:highlight>
              <a:latin typeface="Arial" panose="020B0604020202020204" pitchFamily="34" charset="0"/>
              <a:cs typeface="Arial" panose="020B0604020202020204" pitchFamily="34" charset="0"/>
            </a:endParaRPr>
          </a:p>
          <a:p>
            <a:pPr marL="0" indent="0" fontAlgn="auto">
              <a:buFont typeface="Arial" panose="020B0604020202020204" pitchFamily="34" charset="0"/>
              <a:buNone/>
              <a:defRPr/>
            </a:pPr>
            <a:endParaRPr lang="en-US" dirty="0">
              <a:solidFill>
                <a:schemeClr val="tx1">
                  <a:lumMod val="85000"/>
                  <a:lumOff val="15000"/>
                </a:schemeClr>
              </a:solidFill>
            </a:endParaRPr>
          </a:p>
        </p:txBody>
      </p:sp>
      <p:sp>
        <p:nvSpPr>
          <p:cNvPr id="119811" name="Title 3">
            <a:extLst>
              <a:ext uri="{FF2B5EF4-FFF2-40B4-BE49-F238E27FC236}">
                <a16:creationId xmlns:a16="http://schemas.microsoft.com/office/drawing/2014/main" id="{6EF05831-7AD6-445C-D1F1-84772497735E}"/>
              </a:ext>
            </a:extLst>
          </p:cNvPr>
          <p:cNvSpPr>
            <a:spLocks noGrp="1" noChangeArrowheads="1"/>
          </p:cNvSpPr>
          <p:nvPr>
            <p:ph type="title"/>
          </p:nvPr>
        </p:nvSpPr>
        <p:spPr/>
        <p:txBody>
          <a:bodyPr/>
          <a:lstStyle/>
          <a:p>
            <a:r>
              <a:rPr lang="en-US" altLang="en-US" sz="2800" dirty="0"/>
              <a:t>References:</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10EACDC-C7C7-5EEB-4080-71481426EB2D}"/>
              </a:ext>
            </a:extLst>
          </p:cNvPr>
          <p:cNvSpPr>
            <a:spLocks noGrp="1"/>
          </p:cNvSpPr>
          <p:nvPr>
            <p:ph idx="1"/>
          </p:nvPr>
        </p:nvSpPr>
        <p:spPr/>
        <p:txBody>
          <a:bodyPr rtlCol="0">
            <a:normAutofit fontScale="55000" lnSpcReduction="20000"/>
          </a:bodyPr>
          <a:lstStyle/>
          <a:p>
            <a:pPr marL="457200" indent="-285750" fontAlgn="auto">
              <a:spcBef>
                <a:spcPts val="0"/>
              </a:spcBef>
              <a:spcAft>
                <a:spcPts val="0"/>
              </a:spcAft>
              <a:buClr>
                <a:schemeClr val="dk1"/>
              </a:buClr>
              <a:buSzPts val="900"/>
              <a:buFont typeface="Arial" panose="020B0604020202020204" pitchFamily="34" charset="0"/>
              <a:buChar char="●"/>
              <a:defRPr/>
            </a:pPr>
            <a:r>
              <a:rPr lang="en-US" dirty="0">
                <a:solidFill>
                  <a:schemeClr val="tx1"/>
                </a:solidFill>
                <a:highlight>
                  <a:schemeClr val="lt1"/>
                </a:highlight>
                <a:latin typeface="Arial" panose="020B0604020202020204" pitchFamily="34" charset="0"/>
                <a:cs typeface="Arial" panose="020B0604020202020204" pitchFamily="34" charset="0"/>
              </a:rPr>
              <a:t>Touitou, Y. (2007). [Sleep disorders and hypnotic agents: Medical, social and economical impact]. Annales </a:t>
            </a:r>
            <a:r>
              <a:rPr lang="en-US" dirty="0" err="1">
                <a:solidFill>
                  <a:schemeClr val="tx1"/>
                </a:solidFill>
                <a:highlight>
                  <a:schemeClr val="lt1"/>
                </a:highlight>
                <a:latin typeface="Arial" panose="020B0604020202020204" pitchFamily="34" charset="0"/>
                <a:cs typeface="Arial" panose="020B0604020202020204" pitchFamily="34" charset="0"/>
              </a:rPr>
              <a:t>Pharmaceutiques</a:t>
            </a:r>
            <a:r>
              <a:rPr lang="en-US" dirty="0">
                <a:solidFill>
                  <a:schemeClr val="tx1"/>
                </a:solidFill>
                <a:highlight>
                  <a:schemeClr val="lt1"/>
                </a:highlight>
                <a:latin typeface="Arial" panose="020B0604020202020204" pitchFamily="34" charset="0"/>
                <a:cs typeface="Arial" panose="020B0604020202020204" pitchFamily="34" charset="0"/>
              </a:rPr>
              <a:t> </a:t>
            </a:r>
            <a:r>
              <a:rPr lang="en-US" dirty="0" err="1">
                <a:solidFill>
                  <a:schemeClr val="tx1"/>
                </a:solidFill>
                <a:highlight>
                  <a:schemeClr val="lt1"/>
                </a:highlight>
                <a:latin typeface="Arial" panose="020B0604020202020204" pitchFamily="34" charset="0"/>
                <a:cs typeface="Arial" panose="020B0604020202020204" pitchFamily="34" charset="0"/>
              </a:rPr>
              <a:t>Francaises</a:t>
            </a:r>
            <a:r>
              <a:rPr lang="en-US" dirty="0">
                <a:solidFill>
                  <a:schemeClr val="tx1"/>
                </a:solidFill>
                <a:highlight>
                  <a:schemeClr val="lt1"/>
                </a:highlight>
                <a:latin typeface="Arial" panose="020B0604020202020204" pitchFamily="34" charset="0"/>
                <a:cs typeface="Arial" panose="020B0604020202020204" pitchFamily="34" charset="0"/>
              </a:rPr>
              <a:t>, 65(4), 230–238. </a:t>
            </a:r>
            <a:r>
              <a:rPr lang="en-US" u="sng" dirty="0">
                <a:solidFill>
                  <a:schemeClr val="tx1"/>
                </a:solidFill>
                <a:highlight>
                  <a:schemeClr val="lt1"/>
                </a:highlight>
                <a:latin typeface="Arial" panose="020B0604020202020204" pitchFamily="34" charset="0"/>
                <a:cs typeface="Arial" panose="020B0604020202020204" pitchFamily="34" charset="0"/>
                <a:hlinkClick r:id="rId2"/>
              </a:rPr>
              <a:t>https://doi.org/10.1016/s0003-4509(07)90041-3</a:t>
            </a:r>
            <a:endParaRPr lang="en-US" dirty="0">
              <a:solidFill>
                <a:schemeClr val="tx1"/>
              </a:solidFill>
              <a:highlight>
                <a:schemeClr val="lt1"/>
              </a:highlight>
              <a:latin typeface="Arial" panose="020B0604020202020204" pitchFamily="34" charset="0"/>
              <a:cs typeface="Arial" panose="020B0604020202020204" pitchFamily="34" charset="0"/>
            </a:endParaRPr>
          </a:p>
          <a:p>
            <a:pPr marL="457200" indent="-285750" fontAlgn="auto">
              <a:spcBef>
                <a:spcPts val="0"/>
              </a:spcBef>
              <a:spcAft>
                <a:spcPts val="0"/>
              </a:spcAft>
              <a:buClr>
                <a:schemeClr val="dk1"/>
              </a:buClr>
              <a:buSzPts val="900"/>
              <a:buFont typeface="Arial" panose="020B0604020202020204" pitchFamily="34" charset="0"/>
              <a:buChar char="●"/>
              <a:defRPr/>
            </a:pPr>
            <a:r>
              <a:rPr lang="en-US" dirty="0">
                <a:solidFill>
                  <a:schemeClr val="tx1"/>
                </a:solidFill>
                <a:latin typeface="Arial" panose="020B0604020202020204" pitchFamily="34" charset="0"/>
                <a:cs typeface="Arial" panose="020B0604020202020204" pitchFamily="34" charset="0"/>
              </a:rPr>
              <a:t>Kroenke, K., Spitzer, R. L., Williams, J. B. W., Monahan, P. O., &amp; </a:t>
            </a:r>
            <a:r>
              <a:rPr lang="en-US" dirty="0" err="1">
                <a:solidFill>
                  <a:schemeClr val="tx1"/>
                </a:solidFill>
                <a:latin typeface="Arial" panose="020B0604020202020204" pitchFamily="34" charset="0"/>
                <a:cs typeface="Arial" panose="020B0604020202020204" pitchFamily="34" charset="0"/>
              </a:rPr>
              <a:t>Löwe</a:t>
            </a:r>
            <a:r>
              <a:rPr lang="en-US" dirty="0">
                <a:solidFill>
                  <a:schemeClr val="tx1"/>
                </a:solidFill>
                <a:latin typeface="Arial" panose="020B0604020202020204" pitchFamily="34" charset="0"/>
                <a:cs typeface="Arial" panose="020B0604020202020204" pitchFamily="34" charset="0"/>
              </a:rPr>
              <a:t>, B. (2007). Anxiety disorders in primary care: Prevalence, impairment, comorbidity, and detection. Annals of Internal Medicine, 146(5), 317.</a:t>
            </a:r>
            <a:r>
              <a:rPr lang="en-US" dirty="0">
                <a:solidFill>
                  <a:schemeClr val="tx1"/>
                </a:solidFill>
                <a:uFill>
                  <a:noFill/>
                </a:uFill>
                <a:latin typeface="Arial" panose="020B0604020202020204" pitchFamily="34" charset="0"/>
                <a:cs typeface="Arial" panose="020B0604020202020204" pitchFamily="34" charset="0"/>
                <a:hlinkClick r:id="rId3"/>
              </a:rPr>
              <a:t> https://doi.org/10.7326/0003-4819-146-5-200703060-00004</a:t>
            </a:r>
            <a:endParaRPr lang="en-US" dirty="0">
              <a:solidFill>
                <a:schemeClr val="tx1"/>
              </a:solidFill>
              <a:highlight>
                <a:srgbClr val="F6F6F6"/>
              </a:highlight>
              <a:latin typeface="Arial" panose="020B0604020202020204" pitchFamily="34" charset="0"/>
              <a:cs typeface="Arial" panose="020B0604020202020204" pitchFamily="34" charset="0"/>
            </a:endParaRPr>
          </a:p>
          <a:p>
            <a:pPr marL="457200" indent="-285750" fontAlgn="auto">
              <a:spcBef>
                <a:spcPts val="0"/>
              </a:spcBef>
              <a:spcAft>
                <a:spcPts val="0"/>
              </a:spcAft>
              <a:buClr>
                <a:schemeClr val="dk1"/>
              </a:buClr>
              <a:buSzPts val="900"/>
              <a:buFont typeface="Arial" panose="020B0604020202020204" pitchFamily="34" charset="0"/>
              <a:buChar char="●"/>
              <a:defRPr/>
            </a:pPr>
            <a:r>
              <a:rPr lang="en-US" dirty="0" err="1">
                <a:solidFill>
                  <a:schemeClr val="tx1"/>
                </a:solidFill>
                <a:highlight>
                  <a:schemeClr val="lt1"/>
                </a:highlight>
                <a:latin typeface="Arial" panose="020B0604020202020204" pitchFamily="34" charset="0"/>
                <a:cs typeface="Arial" panose="020B0604020202020204" pitchFamily="34" charset="0"/>
              </a:rPr>
              <a:t>Bandelow</a:t>
            </a:r>
            <a:r>
              <a:rPr lang="en-US" dirty="0">
                <a:solidFill>
                  <a:schemeClr val="tx1"/>
                </a:solidFill>
                <a:highlight>
                  <a:schemeClr val="lt1"/>
                </a:highlight>
                <a:latin typeface="Arial" panose="020B0604020202020204" pitchFamily="34" charset="0"/>
                <a:cs typeface="Arial" panose="020B0604020202020204" pitchFamily="34" charset="0"/>
              </a:rPr>
              <a:t>, B., &amp; Michaelis, S. (2015). Epidemiology of anxiety disorders in the 21st century. </a:t>
            </a:r>
            <a:r>
              <a:rPr lang="en-US" i="1" dirty="0">
                <a:solidFill>
                  <a:schemeClr val="tx1"/>
                </a:solidFill>
                <a:latin typeface="Arial" panose="020B0604020202020204" pitchFamily="34" charset="0"/>
                <a:cs typeface="Arial" panose="020B0604020202020204" pitchFamily="34" charset="0"/>
              </a:rPr>
              <a:t>Dialogues in clinical neuroscience</a:t>
            </a:r>
            <a:r>
              <a:rPr lang="en-US" dirty="0">
                <a:solidFill>
                  <a:schemeClr val="tx1"/>
                </a:solidFill>
                <a:highlight>
                  <a:schemeClr val="lt1"/>
                </a:highlight>
                <a:latin typeface="Arial" panose="020B0604020202020204" pitchFamily="34" charset="0"/>
                <a:cs typeface="Arial" panose="020B0604020202020204" pitchFamily="34" charset="0"/>
              </a:rPr>
              <a:t>, </a:t>
            </a:r>
            <a:r>
              <a:rPr lang="en-US" i="1" dirty="0">
                <a:solidFill>
                  <a:schemeClr val="tx1"/>
                </a:solidFill>
                <a:latin typeface="Arial" panose="020B0604020202020204" pitchFamily="34" charset="0"/>
                <a:cs typeface="Arial" panose="020B0604020202020204" pitchFamily="34" charset="0"/>
              </a:rPr>
              <a:t>17</a:t>
            </a:r>
            <a:r>
              <a:rPr lang="en-US" dirty="0">
                <a:solidFill>
                  <a:schemeClr val="tx1"/>
                </a:solidFill>
                <a:highlight>
                  <a:schemeClr val="lt1"/>
                </a:highlight>
                <a:latin typeface="Arial" panose="020B0604020202020204" pitchFamily="34" charset="0"/>
                <a:cs typeface="Arial" panose="020B0604020202020204" pitchFamily="34" charset="0"/>
              </a:rPr>
              <a:t>(3), 327–335. </a:t>
            </a:r>
            <a:r>
              <a:rPr lang="en-US" u="sng" dirty="0">
                <a:solidFill>
                  <a:schemeClr val="tx1"/>
                </a:solidFill>
                <a:highlight>
                  <a:schemeClr val="lt1"/>
                </a:highlight>
                <a:latin typeface="Arial" panose="020B0604020202020204" pitchFamily="34" charset="0"/>
                <a:cs typeface="Arial" panose="020B0604020202020204" pitchFamily="34" charset="0"/>
                <a:hlinkClick r:id="rId4"/>
              </a:rPr>
              <a:t>https://doi.org/10.31887/DCNS.2015.17.3/bbandelow</a:t>
            </a:r>
            <a:endParaRPr lang="en-US" dirty="0">
              <a:solidFill>
                <a:schemeClr val="tx1"/>
              </a:solidFill>
              <a:latin typeface="Arial" panose="020B0604020202020204" pitchFamily="34" charset="0"/>
              <a:cs typeface="Arial" panose="020B0604020202020204" pitchFamily="34" charset="0"/>
            </a:endParaRPr>
          </a:p>
          <a:p>
            <a:pPr marL="457200" indent="-285750" fontAlgn="auto">
              <a:spcBef>
                <a:spcPts val="0"/>
              </a:spcBef>
              <a:spcAft>
                <a:spcPts val="0"/>
              </a:spcAft>
              <a:buClr>
                <a:schemeClr val="dk1"/>
              </a:buClr>
              <a:buSzPts val="900"/>
              <a:buFont typeface="Arial" panose="020B0604020202020204" pitchFamily="34" charset="0"/>
              <a:buChar char="●"/>
              <a:defRPr/>
            </a:pPr>
            <a:r>
              <a:rPr lang="en-US" u="sng" dirty="0">
                <a:solidFill>
                  <a:schemeClr val="tx1"/>
                </a:solidFill>
                <a:latin typeface="Arial" panose="020B0604020202020204" pitchFamily="34" charset="0"/>
                <a:cs typeface="Arial" panose="020B0604020202020204" pitchFamily="34" charset="0"/>
                <a:hlinkClick r:id="rId5"/>
              </a:rPr>
              <a:t>https://www.ncbi.nlm.nih.gov/books/NBK470159/</a:t>
            </a:r>
            <a:r>
              <a:rPr lang="en-US" dirty="0">
                <a:solidFill>
                  <a:schemeClr val="tx1"/>
                </a:solidFill>
                <a:latin typeface="Arial" panose="020B0604020202020204" pitchFamily="34" charset="0"/>
                <a:cs typeface="Arial" panose="020B0604020202020204" pitchFamily="34" charset="0"/>
              </a:rPr>
              <a:t> Accessed 4/3/23</a:t>
            </a:r>
          </a:p>
          <a:p>
            <a:pPr marL="457200" indent="-285750" fontAlgn="auto">
              <a:spcBef>
                <a:spcPts val="0"/>
              </a:spcBef>
              <a:spcAft>
                <a:spcPts val="0"/>
              </a:spcAft>
              <a:buClr>
                <a:schemeClr val="dk1"/>
              </a:buClr>
              <a:buSzPts val="900"/>
              <a:buFont typeface="Arial" panose="020B0604020202020204" pitchFamily="34" charset="0"/>
              <a:buChar char="●"/>
              <a:defRPr/>
            </a:pPr>
            <a:r>
              <a:rPr lang="en-US" dirty="0" err="1">
                <a:solidFill>
                  <a:schemeClr val="tx1"/>
                </a:solidFill>
                <a:highlight>
                  <a:schemeClr val="lt1"/>
                </a:highlight>
                <a:latin typeface="Arial" panose="020B0604020202020204" pitchFamily="34" charset="0"/>
                <a:cs typeface="Arial" panose="020B0604020202020204" pitchFamily="34" charset="0"/>
              </a:rPr>
              <a:t>Edinoff</a:t>
            </a:r>
            <a:r>
              <a:rPr lang="en-US" dirty="0">
                <a:solidFill>
                  <a:schemeClr val="tx1"/>
                </a:solidFill>
                <a:highlight>
                  <a:schemeClr val="lt1"/>
                </a:highlight>
                <a:latin typeface="Arial" panose="020B0604020202020204" pitchFamily="34" charset="0"/>
                <a:cs typeface="Arial" panose="020B0604020202020204" pitchFamily="34" charset="0"/>
              </a:rPr>
              <a:t>, A. N., Nix, C. A., Hollier, J., </a:t>
            </a:r>
            <a:r>
              <a:rPr lang="en-US" dirty="0" err="1">
                <a:solidFill>
                  <a:schemeClr val="tx1"/>
                </a:solidFill>
                <a:highlight>
                  <a:schemeClr val="lt1"/>
                </a:highlight>
                <a:latin typeface="Arial" panose="020B0604020202020204" pitchFamily="34" charset="0"/>
                <a:cs typeface="Arial" panose="020B0604020202020204" pitchFamily="34" charset="0"/>
              </a:rPr>
              <a:t>Sagrera</a:t>
            </a:r>
            <a:r>
              <a:rPr lang="en-US" dirty="0">
                <a:solidFill>
                  <a:schemeClr val="tx1"/>
                </a:solidFill>
                <a:highlight>
                  <a:schemeClr val="lt1"/>
                </a:highlight>
                <a:latin typeface="Arial" panose="020B0604020202020204" pitchFamily="34" charset="0"/>
                <a:cs typeface="Arial" panose="020B0604020202020204" pitchFamily="34" charset="0"/>
              </a:rPr>
              <a:t>, C. E., Delacroix, B. M., Abubakar, T., Cornett, E. M., Kaye, A. M., &amp; Kaye, A. D. (2021). Benzodiazepines: Uses, Dangers, and Clinical Considerations. </a:t>
            </a:r>
            <a:r>
              <a:rPr lang="en-US" i="1" dirty="0">
                <a:solidFill>
                  <a:schemeClr val="tx1"/>
                </a:solidFill>
                <a:latin typeface="Arial" panose="020B0604020202020204" pitchFamily="34" charset="0"/>
                <a:cs typeface="Arial" panose="020B0604020202020204" pitchFamily="34" charset="0"/>
              </a:rPr>
              <a:t>Neurology international</a:t>
            </a:r>
            <a:r>
              <a:rPr lang="en-US" dirty="0">
                <a:solidFill>
                  <a:schemeClr val="tx1"/>
                </a:solidFill>
                <a:highlight>
                  <a:schemeClr val="lt1"/>
                </a:highlight>
                <a:latin typeface="Arial" panose="020B0604020202020204" pitchFamily="34" charset="0"/>
                <a:cs typeface="Arial" panose="020B0604020202020204" pitchFamily="34" charset="0"/>
              </a:rPr>
              <a:t>, </a:t>
            </a:r>
            <a:r>
              <a:rPr lang="en-US" i="1" dirty="0">
                <a:solidFill>
                  <a:schemeClr val="tx1"/>
                </a:solidFill>
                <a:latin typeface="Arial" panose="020B0604020202020204" pitchFamily="34" charset="0"/>
                <a:cs typeface="Arial" panose="020B0604020202020204" pitchFamily="34" charset="0"/>
              </a:rPr>
              <a:t>13</a:t>
            </a:r>
            <a:r>
              <a:rPr lang="en-US" dirty="0">
                <a:solidFill>
                  <a:schemeClr val="tx1"/>
                </a:solidFill>
                <a:highlight>
                  <a:schemeClr val="lt1"/>
                </a:highlight>
                <a:latin typeface="Arial" panose="020B0604020202020204" pitchFamily="34" charset="0"/>
                <a:cs typeface="Arial" panose="020B0604020202020204" pitchFamily="34" charset="0"/>
              </a:rPr>
              <a:t>(4), 594–607. </a:t>
            </a:r>
            <a:r>
              <a:rPr lang="en-US" u="sng" dirty="0">
                <a:solidFill>
                  <a:schemeClr val="tx1"/>
                </a:solidFill>
                <a:highlight>
                  <a:schemeClr val="lt1"/>
                </a:highlight>
                <a:latin typeface="Arial" panose="020B0604020202020204" pitchFamily="34" charset="0"/>
                <a:cs typeface="Arial" panose="020B0604020202020204" pitchFamily="34" charset="0"/>
                <a:hlinkClick r:id="rId6"/>
              </a:rPr>
              <a:t>https://doi.org/10.3390/neurolint13040059</a:t>
            </a:r>
            <a:endParaRPr lang="en-US" dirty="0">
              <a:solidFill>
                <a:schemeClr val="tx1"/>
              </a:solidFill>
              <a:highlight>
                <a:schemeClr val="lt1"/>
              </a:highlight>
              <a:latin typeface="Arial" panose="020B0604020202020204" pitchFamily="34" charset="0"/>
              <a:cs typeface="Arial" panose="020B0604020202020204" pitchFamily="34" charset="0"/>
            </a:endParaRPr>
          </a:p>
          <a:p>
            <a:pPr marL="457200" indent="-285750" fontAlgn="auto">
              <a:spcBef>
                <a:spcPts val="0"/>
              </a:spcBef>
              <a:spcAft>
                <a:spcPts val="0"/>
              </a:spcAft>
              <a:buClr>
                <a:schemeClr val="dk1"/>
              </a:buClr>
              <a:buSzPts val="900"/>
              <a:buFont typeface="Arial" panose="020B0604020202020204" pitchFamily="34" charset="0"/>
              <a:buChar char="●"/>
              <a:defRPr/>
            </a:pPr>
            <a:r>
              <a:rPr lang="en-US" u="sng" dirty="0">
                <a:solidFill>
                  <a:schemeClr val="tx1"/>
                </a:solidFill>
                <a:latin typeface="Arial" panose="020B0604020202020204" pitchFamily="34" charset="0"/>
                <a:cs typeface="Arial" panose="020B0604020202020204" pitchFamily="34" charset="0"/>
                <a:hlinkClick r:id="rId7"/>
              </a:rPr>
              <a:t>https://www.ncbi.nlm.nih.gov/books/NBK519543/</a:t>
            </a:r>
            <a:r>
              <a:rPr lang="en-US" dirty="0">
                <a:solidFill>
                  <a:schemeClr val="tx1"/>
                </a:solidFill>
                <a:latin typeface="Arial" panose="020B0604020202020204" pitchFamily="34" charset="0"/>
                <a:cs typeface="Arial" panose="020B0604020202020204" pitchFamily="34" charset="0"/>
              </a:rPr>
              <a:t> Accessed 4/3/23</a:t>
            </a:r>
          </a:p>
          <a:p>
            <a:pPr marL="457200" indent="-285750" fontAlgn="auto">
              <a:spcBef>
                <a:spcPts val="0"/>
              </a:spcBef>
              <a:spcAft>
                <a:spcPts val="0"/>
              </a:spcAft>
              <a:buClr>
                <a:schemeClr val="dk1"/>
              </a:buClr>
              <a:buSzPts val="900"/>
              <a:buFont typeface="Arial" panose="020B0604020202020204" pitchFamily="34" charset="0"/>
              <a:buChar char="●"/>
              <a:defRPr/>
            </a:pPr>
            <a:r>
              <a:rPr lang="en-US" dirty="0">
                <a:solidFill>
                  <a:schemeClr val="tx1"/>
                </a:solidFill>
                <a:highlight>
                  <a:schemeClr val="lt1"/>
                </a:highlight>
                <a:latin typeface="Arial" panose="020B0604020202020204" pitchFamily="34" charset="0"/>
                <a:cs typeface="Arial" panose="020B0604020202020204" pitchFamily="34" charset="0"/>
              </a:rPr>
              <a:t>Lima, A. R., Soares-Weiser, K., </a:t>
            </a:r>
            <a:r>
              <a:rPr lang="en-US" dirty="0" err="1">
                <a:solidFill>
                  <a:schemeClr val="tx1"/>
                </a:solidFill>
                <a:highlight>
                  <a:schemeClr val="lt1"/>
                </a:highlight>
                <a:latin typeface="Arial" panose="020B0604020202020204" pitchFamily="34" charset="0"/>
                <a:cs typeface="Arial" panose="020B0604020202020204" pitchFamily="34" charset="0"/>
              </a:rPr>
              <a:t>Bacaltchuk</a:t>
            </a:r>
            <a:r>
              <a:rPr lang="en-US" dirty="0">
                <a:solidFill>
                  <a:schemeClr val="tx1"/>
                </a:solidFill>
                <a:highlight>
                  <a:schemeClr val="lt1"/>
                </a:highlight>
                <a:latin typeface="Arial" panose="020B0604020202020204" pitchFamily="34" charset="0"/>
                <a:cs typeface="Arial" panose="020B0604020202020204" pitchFamily="34" charset="0"/>
              </a:rPr>
              <a:t>, J., &amp; Barnes, T. R. (2002). Benzodiazepines for neuroleptic-induced acute akathisia. </a:t>
            </a:r>
            <a:r>
              <a:rPr lang="en-US" i="1" dirty="0">
                <a:solidFill>
                  <a:schemeClr val="tx1"/>
                </a:solidFill>
                <a:latin typeface="Arial" panose="020B0604020202020204" pitchFamily="34" charset="0"/>
                <a:cs typeface="Arial" panose="020B0604020202020204" pitchFamily="34" charset="0"/>
              </a:rPr>
              <a:t>The Cochrane database of systematic reviews</a:t>
            </a:r>
            <a:r>
              <a:rPr lang="en-US" dirty="0">
                <a:solidFill>
                  <a:schemeClr val="tx1"/>
                </a:solidFill>
                <a:highlight>
                  <a:schemeClr val="lt1"/>
                </a:highlight>
                <a:latin typeface="Arial" panose="020B0604020202020204" pitchFamily="34" charset="0"/>
                <a:cs typeface="Arial" panose="020B0604020202020204" pitchFamily="34" charset="0"/>
              </a:rPr>
              <a:t>, </a:t>
            </a:r>
            <a:r>
              <a:rPr lang="en-US" i="1" dirty="0">
                <a:solidFill>
                  <a:schemeClr val="tx1"/>
                </a:solidFill>
                <a:latin typeface="Arial" panose="020B0604020202020204" pitchFamily="34" charset="0"/>
                <a:cs typeface="Arial" panose="020B0604020202020204" pitchFamily="34" charset="0"/>
              </a:rPr>
              <a:t>1999</a:t>
            </a:r>
            <a:r>
              <a:rPr lang="en-US" dirty="0">
                <a:solidFill>
                  <a:schemeClr val="tx1"/>
                </a:solidFill>
                <a:highlight>
                  <a:schemeClr val="lt1"/>
                </a:highlight>
                <a:latin typeface="Arial" panose="020B0604020202020204" pitchFamily="34" charset="0"/>
                <a:cs typeface="Arial" panose="020B0604020202020204" pitchFamily="34" charset="0"/>
              </a:rPr>
              <a:t>(1), CD001950. </a:t>
            </a:r>
            <a:r>
              <a:rPr lang="en-US" u="sng" dirty="0">
                <a:solidFill>
                  <a:schemeClr val="tx1"/>
                </a:solidFill>
                <a:highlight>
                  <a:schemeClr val="lt1"/>
                </a:highlight>
                <a:latin typeface="Arial" panose="020B0604020202020204" pitchFamily="34" charset="0"/>
                <a:cs typeface="Arial" panose="020B0604020202020204" pitchFamily="34" charset="0"/>
                <a:hlinkClick r:id="rId8"/>
              </a:rPr>
              <a:t>https://doi.org/10.1002/14651858.CD001950</a:t>
            </a:r>
            <a:endParaRPr lang="en-US" dirty="0">
              <a:solidFill>
                <a:schemeClr val="tx1"/>
              </a:solidFill>
              <a:highlight>
                <a:schemeClr val="lt1"/>
              </a:highlight>
              <a:latin typeface="Arial" panose="020B0604020202020204" pitchFamily="34" charset="0"/>
              <a:cs typeface="Arial" panose="020B0604020202020204" pitchFamily="34" charset="0"/>
            </a:endParaRPr>
          </a:p>
          <a:p>
            <a:pPr marL="457200" indent="-285750" fontAlgn="auto">
              <a:spcBef>
                <a:spcPts val="0"/>
              </a:spcBef>
              <a:spcAft>
                <a:spcPts val="0"/>
              </a:spcAft>
              <a:buClr>
                <a:schemeClr val="dk1"/>
              </a:buClr>
              <a:buSzPts val="900"/>
              <a:buFont typeface="Arial" panose="020B0604020202020204" pitchFamily="34" charset="0"/>
              <a:buChar char="●"/>
              <a:defRPr/>
            </a:pPr>
            <a:r>
              <a:rPr lang="en-US" u="sng" dirty="0">
                <a:solidFill>
                  <a:schemeClr val="tx1"/>
                </a:solidFill>
                <a:latin typeface="Arial" panose="020B0604020202020204" pitchFamily="34" charset="0"/>
                <a:cs typeface="Arial" panose="020B0604020202020204" pitchFamily="34" charset="0"/>
                <a:hlinkClick r:id="rId9"/>
              </a:rPr>
              <a:t>https://effectivehealthcare.ahrq.gov/get-involved/nominated-topics/safe-use-prescription</a:t>
            </a:r>
            <a:r>
              <a:rPr lang="en-US" dirty="0">
                <a:solidFill>
                  <a:schemeClr val="tx1"/>
                </a:solidFill>
                <a:latin typeface="Arial" panose="020B0604020202020204" pitchFamily="34" charset="0"/>
                <a:cs typeface="Arial" panose="020B0604020202020204" pitchFamily="34" charset="0"/>
              </a:rPr>
              <a:t> Accessed 4/3/23</a:t>
            </a:r>
          </a:p>
          <a:p>
            <a:pPr marL="457200" indent="-285750" fontAlgn="auto">
              <a:spcBef>
                <a:spcPts val="0"/>
              </a:spcBef>
              <a:spcAft>
                <a:spcPts val="0"/>
              </a:spcAft>
              <a:buClr>
                <a:schemeClr val="dk1"/>
              </a:buClr>
              <a:buSzPts val="900"/>
              <a:buFont typeface="Arial" panose="020B0604020202020204" pitchFamily="34" charset="0"/>
              <a:buChar char="●"/>
              <a:defRPr/>
            </a:pPr>
            <a:r>
              <a:rPr lang="en-US" dirty="0" err="1">
                <a:solidFill>
                  <a:schemeClr val="tx1"/>
                </a:solidFill>
                <a:highlight>
                  <a:schemeClr val="lt1"/>
                </a:highlight>
                <a:latin typeface="Arial" panose="020B0604020202020204" pitchFamily="34" charset="0"/>
                <a:cs typeface="Arial" panose="020B0604020202020204" pitchFamily="34" charset="0"/>
              </a:rPr>
              <a:t>Wikner</a:t>
            </a:r>
            <a:r>
              <a:rPr lang="en-US" dirty="0">
                <a:solidFill>
                  <a:schemeClr val="tx1"/>
                </a:solidFill>
                <a:highlight>
                  <a:schemeClr val="lt1"/>
                </a:highlight>
                <a:latin typeface="Arial" panose="020B0604020202020204" pitchFamily="34" charset="0"/>
                <a:cs typeface="Arial" panose="020B0604020202020204" pitchFamily="34" charset="0"/>
              </a:rPr>
              <a:t>, B.N.; Stiller, C.-O.; Bergman, U.; Asker, C.; </a:t>
            </a:r>
            <a:r>
              <a:rPr lang="en-US" dirty="0" err="1">
                <a:solidFill>
                  <a:schemeClr val="tx1"/>
                </a:solidFill>
                <a:highlight>
                  <a:schemeClr val="lt1"/>
                </a:highlight>
                <a:latin typeface="Arial" panose="020B0604020202020204" pitchFamily="34" charset="0"/>
                <a:cs typeface="Arial" panose="020B0604020202020204" pitchFamily="34" charset="0"/>
              </a:rPr>
              <a:t>Källén</a:t>
            </a:r>
            <a:r>
              <a:rPr lang="en-US" dirty="0">
                <a:solidFill>
                  <a:schemeClr val="tx1"/>
                </a:solidFill>
                <a:highlight>
                  <a:schemeClr val="lt1"/>
                </a:highlight>
                <a:latin typeface="Arial" panose="020B0604020202020204" pitchFamily="34" charset="0"/>
                <a:cs typeface="Arial" panose="020B0604020202020204" pitchFamily="34" charset="0"/>
              </a:rPr>
              <a:t>, B. Use of benzodiazepines and benzodiazepine receptor agonists during pregnancy: Neonatal outcome and congenital malformations. </a:t>
            </a:r>
            <a:r>
              <a:rPr lang="en-US" i="1" dirty="0" err="1">
                <a:solidFill>
                  <a:schemeClr val="tx1"/>
                </a:solidFill>
                <a:latin typeface="Arial" panose="020B0604020202020204" pitchFamily="34" charset="0"/>
                <a:cs typeface="Arial" panose="020B0604020202020204" pitchFamily="34" charset="0"/>
              </a:rPr>
              <a:t>Pharmacoepidemiol</a:t>
            </a:r>
            <a:r>
              <a:rPr lang="en-US" i="1" dirty="0">
                <a:solidFill>
                  <a:schemeClr val="tx1"/>
                </a:solidFill>
                <a:latin typeface="Arial" panose="020B0604020202020204" pitchFamily="34" charset="0"/>
                <a:cs typeface="Arial" panose="020B0604020202020204" pitchFamily="34" charset="0"/>
              </a:rPr>
              <a:t>. Drug </a:t>
            </a:r>
            <a:r>
              <a:rPr lang="en-US" i="1" dirty="0" err="1">
                <a:solidFill>
                  <a:schemeClr val="tx1"/>
                </a:solidFill>
                <a:latin typeface="Arial" panose="020B0604020202020204" pitchFamily="34" charset="0"/>
                <a:cs typeface="Arial" panose="020B0604020202020204" pitchFamily="34" charset="0"/>
              </a:rPr>
              <a:t>Saf</a:t>
            </a:r>
            <a:r>
              <a:rPr lang="en-US" i="1" dirty="0">
                <a:solidFill>
                  <a:schemeClr val="tx1"/>
                </a:solidFill>
                <a:latin typeface="Arial" panose="020B0604020202020204" pitchFamily="34" charset="0"/>
                <a:cs typeface="Arial" panose="020B0604020202020204" pitchFamily="34" charset="0"/>
              </a:rPr>
              <a:t>.</a:t>
            </a:r>
            <a:r>
              <a:rPr lang="en-US" dirty="0">
                <a:solidFill>
                  <a:schemeClr val="tx1"/>
                </a:solidFill>
                <a:highlight>
                  <a:schemeClr val="lt1"/>
                </a:highlight>
                <a:latin typeface="Arial" panose="020B0604020202020204" pitchFamily="34" charset="0"/>
                <a:cs typeface="Arial" panose="020B0604020202020204" pitchFamily="34" charset="0"/>
              </a:rPr>
              <a:t> </a:t>
            </a:r>
            <a:r>
              <a:rPr lang="en-US" b="1" dirty="0">
                <a:solidFill>
                  <a:schemeClr val="tx1"/>
                </a:solidFill>
                <a:latin typeface="Arial" panose="020B0604020202020204" pitchFamily="34" charset="0"/>
                <a:cs typeface="Arial" panose="020B0604020202020204" pitchFamily="34" charset="0"/>
              </a:rPr>
              <a:t>2007</a:t>
            </a:r>
            <a:r>
              <a:rPr lang="en-US" dirty="0">
                <a:solidFill>
                  <a:schemeClr val="tx1"/>
                </a:solidFill>
                <a:highlight>
                  <a:schemeClr val="lt1"/>
                </a:highlight>
                <a:latin typeface="Arial" panose="020B0604020202020204" pitchFamily="34" charset="0"/>
                <a:cs typeface="Arial" panose="020B0604020202020204" pitchFamily="34" charset="0"/>
              </a:rPr>
              <a:t>, </a:t>
            </a:r>
            <a:r>
              <a:rPr lang="en-US" i="1" dirty="0">
                <a:solidFill>
                  <a:schemeClr val="tx1"/>
                </a:solidFill>
                <a:latin typeface="Arial" panose="020B0604020202020204" pitchFamily="34" charset="0"/>
                <a:cs typeface="Arial" panose="020B0604020202020204" pitchFamily="34" charset="0"/>
              </a:rPr>
              <a:t>16</a:t>
            </a:r>
            <a:r>
              <a:rPr lang="en-US" dirty="0">
                <a:solidFill>
                  <a:schemeClr val="tx1"/>
                </a:solidFill>
                <a:highlight>
                  <a:schemeClr val="lt1"/>
                </a:highlight>
                <a:latin typeface="Arial" panose="020B0604020202020204" pitchFamily="34" charset="0"/>
                <a:cs typeface="Arial" panose="020B0604020202020204" pitchFamily="34" charset="0"/>
              </a:rPr>
              <a:t>, 1203–1210.</a:t>
            </a:r>
          </a:p>
          <a:p>
            <a:pPr marL="457200" indent="-285750" fontAlgn="auto">
              <a:spcBef>
                <a:spcPts val="0"/>
              </a:spcBef>
              <a:spcAft>
                <a:spcPts val="0"/>
              </a:spcAft>
              <a:buClr>
                <a:schemeClr val="dk1"/>
              </a:buClr>
              <a:buSzPts val="900"/>
              <a:buFont typeface="Arial" panose="020B0604020202020204" pitchFamily="34" charset="0"/>
              <a:buChar char="●"/>
              <a:defRPr/>
            </a:pPr>
            <a:r>
              <a:rPr lang="en-US" u="sng" dirty="0">
                <a:solidFill>
                  <a:schemeClr val="tx1"/>
                </a:solidFill>
                <a:latin typeface="Arial" panose="020B0604020202020204" pitchFamily="34" charset="0"/>
                <a:cs typeface="Arial" panose="020B0604020202020204" pitchFamily="34" charset="0"/>
                <a:hlinkClick r:id="rId10"/>
              </a:rPr>
              <a:t>https://www.accessdata.fda.gov/drugsatfda_docs/label/2011/018276s045lbl.pdf</a:t>
            </a:r>
            <a:r>
              <a:rPr lang="en-US" dirty="0">
                <a:solidFill>
                  <a:schemeClr val="tx1"/>
                </a:solidFill>
                <a:highlight>
                  <a:schemeClr val="lt1"/>
                </a:highlight>
                <a:latin typeface="Arial" panose="020B0604020202020204" pitchFamily="34" charset="0"/>
                <a:cs typeface="Arial" panose="020B0604020202020204" pitchFamily="34" charset="0"/>
              </a:rPr>
              <a:t> Accessed 4/3/23</a:t>
            </a:r>
          </a:p>
          <a:p>
            <a:pPr marL="457200" indent="-285750" fontAlgn="auto">
              <a:spcBef>
                <a:spcPts val="0"/>
              </a:spcBef>
              <a:spcAft>
                <a:spcPts val="0"/>
              </a:spcAft>
              <a:buClr>
                <a:schemeClr val="dk1"/>
              </a:buClr>
              <a:buSzPts val="900"/>
              <a:buFont typeface="Arial" panose="020B0604020202020204" pitchFamily="34" charset="0"/>
              <a:buChar char="●"/>
              <a:defRPr/>
            </a:pPr>
            <a:r>
              <a:rPr lang="en-US" dirty="0" err="1">
                <a:solidFill>
                  <a:schemeClr val="tx1"/>
                </a:solidFill>
                <a:highlight>
                  <a:schemeClr val="lt1"/>
                </a:highlight>
                <a:latin typeface="Arial" panose="020B0604020202020204" pitchFamily="34" charset="0"/>
                <a:cs typeface="Arial" panose="020B0604020202020204" pitchFamily="34" charset="0"/>
              </a:rPr>
              <a:t>Bais</a:t>
            </a:r>
            <a:r>
              <a:rPr lang="en-US" dirty="0">
                <a:solidFill>
                  <a:schemeClr val="tx1"/>
                </a:solidFill>
                <a:highlight>
                  <a:schemeClr val="lt1"/>
                </a:highlight>
                <a:latin typeface="Arial" panose="020B0604020202020204" pitchFamily="34" charset="0"/>
                <a:cs typeface="Arial" panose="020B0604020202020204" pitchFamily="34" charset="0"/>
              </a:rPr>
              <a:t>, B., </a:t>
            </a:r>
            <a:r>
              <a:rPr lang="en-US" dirty="0" err="1">
                <a:solidFill>
                  <a:schemeClr val="tx1"/>
                </a:solidFill>
                <a:highlight>
                  <a:schemeClr val="lt1"/>
                </a:highlight>
                <a:latin typeface="Arial" panose="020B0604020202020204" pitchFamily="34" charset="0"/>
                <a:cs typeface="Arial" panose="020B0604020202020204" pitchFamily="34" charset="0"/>
              </a:rPr>
              <a:t>Molenaar</a:t>
            </a:r>
            <a:r>
              <a:rPr lang="en-US" dirty="0">
                <a:solidFill>
                  <a:schemeClr val="tx1"/>
                </a:solidFill>
                <a:highlight>
                  <a:schemeClr val="lt1"/>
                </a:highlight>
                <a:latin typeface="Arial" panose="020B0604020202020204" pitchFamily="34" charset="0"/>
                <a:cs typeface="Arial" panose="020B0604020202020204" pitchFamily="34" charset="0"/>
              </a:rPr>
              <a:t>, N. M., </a:t>
            </a:r>
            <a:r>
              <a:rPr lang="en-US" dirty="0" err="1">
                <a:solidFill>
                  <a:schemeClr val="tx1"/>
                </a:solidFill>
                <a:highlight>
                  <a:schemeClr val="lt1"/>
                </a:highlight>
                <a:latin typeface="Arial" panose="020B0604020202020204" pitchFamily="34" charset="0"/>
                <a:cs typeface="Arial" panose="020B0604020202020204" pitchFamily="34" charset="0"/>
              </a:rPr>
              <a:t>Bijma</a:t>
            </a:r>
            <a:r>
              <a:rPr lang="en-US" dirty="0">
                <a:solidFill>
                  <a:schemeClr val="tx1"/>
                </a:solidFill>
                <a:highlight>
                  <a:schemeClr val="lt1"/>
                </a:highlight>
                <a:latin typeface="Arial" panose="020B0604020202020204" pitchFamily="34" charset="0"/>
                <a:cs typeface="Arial" panose="020B0604020202020204" pitchFamily="34" charset="0"/>
              </a:rPr>
              <a:t>, H. H., </a:t>
            </a:r>
            <a:r>
              <a:rPr lang="en-US" dirty="0" err="1">
                <a:solidFill>
                  <a:schemeClr val="tx1"/>
                </a:solidFill>
                <a:highlight>
                  <a:schemeClr val="lt1"/>
                </a:highlight>
                <a:latin typeface="Arial" panose="020B0604020202020204" pitchFamily="34" charset="0"/>
                <a:cs typeface="Arial" panose="020B0604020202020204" pitchFamily="34" charset="0"/>
              </a:rPr>
              <a:t>Hoogendijk</a:t>
            </a:r>
            <a:r>
              <a:rPr lang="en-US" dirty="0">
                <a:solidFill>
                  <a:schemeClr val="tx1"/>
                </a:solidFill>
                <a:highlight>
                  <a:schemeClr val="lt1"/>
                </a:highlight>
                <a:latin typeface="Arial" panose="020B0604020202020204" pitchFamily="34" charset="0"/>
                <a:cs typeface="Arial" panose="020B0604020202020204" pitchFamily="34" charset="0"/>
              </a:rPr>
              <a:t>, W. J. G., Mulder, C. L., Luik, A. I., </a:t>
            </a:r>
            <a:r>
              <a:rPr lang="en-US" dirty="0" err="1">
                <a:solidFill>
                  <a:schemeClr val="tx1"/>
                </a:solidFill>
                <a:highlight>
                  <a:schemeClr val="lt1"/>
                </a:highlight>
                <a:latin typeface="Arial" panose="020B0604020202020204" pitchFamily="34" charset="0"/>
                <a:cs typeface="Arial" panose="020B0604020202020204" pitchFamily="34" charset="0"/>
              </a:rPr>
              <a:t>Lambregtse</a:t>
            </a:r>
            <a:r>
              <a:rPr lang="en-US" dirty="0">
                <a:solidFill>
                  <a:schemeClr val="tx1"/>
                </a:solidFill>
                <a:highlight>
                  <a:schemeClr val="lt1"/>
                </a:highlight>
                <a:latin typeface="Arial" panose="020B0604020202020204" pitchFamily="34" charset="0"/>
                <a:cs typeface="Arial" panose="020B0604020202020204" pitchFamily="34" charset="0"/>
              </a:rPr>
              <a:t>-van den Berg, M. P., &amp; </a:t>
            </a:r>
            <a:r>
              <a:rPr lang="en-US" dirty="0" err="1">
                <a:solidFill>
                  <a:schemeClr val="tx1"/>
                </a:solidFill>
                <a:highlight>
                  <a:schemeClr val="lt1"/>
                </a:highlight>
                <a:latin typeface="Arial" panose="020B0604020202020204" pitchFamily="34" charset="0"/>
                <a:cs typeface="Arial" panose="020B0604020202020204" pitchFamily="34" charset="0"/>
              </a:rPr>
              <a:t>Kamperman</a:t>
            </a:r>
            <a:r>
              <a:rPr lang="en-US" dirty="0">
                <a:solidFill>
                  <a:schemeClr val="tx1"/>
                </a:solidFill>
                <a:highlight>
                  <a:schemeClr val="lt1"/>
                </a:highlight>
                <a:latin typeface="Arial" panose="020B0604020202020204" pitchFamily="34" charset="0"/>
                <a:cs typeface="Arial" panose="020B0604020202020204" pitchFamily="34" charset="0"/>
              </a:rPr>
              <a:t>, A. M. (2020). Prevalence of benzodiazepines and benzodiazepine-related drugs exposure before, during and after pregnancy: A systematic review and meta-analysis. </a:t>
            </a:r>
            <a:r>
              <a:rPr lang="en-US" i="1" dirty="0">
                <a:solidFill>
                  <a:schemeClr val="tx1"/>
                </a:solidFill>
                <a:latin typeface="Arial" panose="020B0604020202020204" pitchFamily="34" charset="0"/>
                <a:cs typeface="Arial" panose="020B0604020202020204" pitchFamily="34" charset="0"/>
              </a:rPr>
              <a:t>Journal of affective disorders</a:t>
            </a:r>
            <a:r>
              <a:rPr lang="en-US" dirty="0">
                <a:solidFill>
                  <a:schemeClr val="tx1"/>
                </a:solidFill>
                <a:highlight>
                  <a:schemeClr val="lt1"/>
                </a:highlight>
                <a:latin typeface="Arial" panose="020B0604020202020204" pitchFamily="34" charset="0"/>
                <a:cs typeface="Arial" panose="020B0604020202020204" pitchFamily="34" charset="0"/>
              </a:rPr>
              <a:t>, </a:t>
            </a:r>
            <a:r>
              <a:rPr lang="en-US" i="1" dirty="0">
                <a:solidFill>
                  <a:schemeClr val="tx1"/>
                </a:solidFill>
                <a:latin typeface="Arial" panose="020B0604020202020204" pitchFamily="34" charset="0"/>
                <a:cs typeface="Arial" panose="020B0604020202020204" pitchFamily="34" charset="0"/>
              </a:rPr>
              <a:t>269</a:t>
            </a:r>
            <a:r>
              <a:rPr lang="en-US" dirty="0">
                <a:solidFill>
                  <a:schemeClr val="tx1"/>
                </a:solidFill>
                <a:highlight>
                  <a:schemeClr val="lt1"/>
                </a:highlight>
                <a:latin typeface="Arial" panose="020B0604020202020204" pitchFamily="34" charset="0"/>
                <a:cs typeface="Arial" panose="020B0604020202020204" pitchFamily="34" charset="0"/>
              </a:rPr>
              <a:t>, 18–27. </a:t>
            </a:r>
          </a:p>
          <a:p>
            <a:pPr marL="457200" indent="-285750" fontAlgn="auto">
              <a:spcBef>
                <a:spcPts val="0"/>
              </a:spcBef>
              <a:spcAft>
                <a:spcPts val="0"/>
              </a:spcAft>
              <a:buClr>
                <a:schemeClr val="dk1"/>
              </a:buClr>
              <a:buSzPts val="900"/>
              <a:buFont typeface="Arial" panose="020B0604020202020204" pitchFamily="34" charset="0"/>
              <a:buChar char="●"/>
              <a:defRPr/>
            </a:pPr>
            <a:r>
              <a:rPr lang="en-US" dirty="0" err="1">
                <a:solidFill>
                  <a:schemeClr val="tx1"/>
                </a:solidFill>
                <a:highlight>
                  <a:schemeClr val="lt1"/>
                </a:highlight>
                <a:latin typeface="Arial" panose="020B0604020202020204" pitchFamily="34" charset="0"/>
                <a:cs typeface="Arial" panose="020B0604020202020204" pitchFamily="34" charset="0"/>
              </a:rPr>
              <a:t>Edinoff</a:t>
            </a:r>
            <a:r>
              <a:rPr lang="en-US" dirty="0">
                <a:solidFill>
                  <a:schemeClr val="tx1"/>
                </a:solidFill>
                <a:highlight>
                  <a:schemeClr val="lt1"/>
                </a:highlight>
                <a:latin typeface="Arial" panose="020B0604020202020204" pitchFamily="34" charset="0"/>
                <a:cs typeface="Arial" panose="020B0604020202020204" pitchFamily="34" charset="0"/>
              </a:rPr>
              <a:t>, A. N., Nix, C. A., Hollier, J., </a:t>
            </a:r>
            <a:r>
              <a:rPr lang="en-US" dirty="0" err="1">
                <a:solidFill>
                  <a:schemeClr val="tx1"/>
                </a:solidFill>
                <a:highlight>
                  <a:schemeClr val="lt1"/>
                </a:highlight>
                <a:latin typeface="Arial" panose="020B0604020202020204" pitchFamily="34" charset="0"/>
                <a:cs typeface="Arial" panose="020B0604020202020204" pitchFamily="34" charset="0"/>
              </a:rPr>
              <a:t>Sagrera</a:t>
            </a:r>
            <a:r>
              <a:rPr lang="en-US" dirty="0">
                <a:solidFill>
                  <a:schemeClr val="tx1"/>
                </a:solidFill>
                <a:highlight>
                  <a:schemeClr val="lt1"/>
                </a:highlight>
                <a:latin typeface="Arial" panose="020B0604020202020204" pitchFamily="34" charset="0"/>
                <a:cs typeface="Arial" panose="020B0604020202020204" pitchFamily="34" charset="0"/>
              </a:rPr>
              <a:t>, C. E., Delacroix, B. M., Abubakar, T., Cornett, E. M., et al. (2021). Benzodiazepines: Uses, Dangers, and Clinical Considerations. </a:t>
            </a:r>
            <a:r>
              <a:rPr lang="en-US" i="1" dirty="0">
                <a:solidFill>
                  <a:schemeClr val="tx1"/>
                </a:solidFill>
                <a:latin typeface="Arial" panose="020B0604020202020204" pitchFamily="34" charset="0"/>
                <a:cs typeface="Arial" panose="020B0604020202020204" pitchFamily="34" charset="0"/>
              </a:rPr>
              <a:t>Neurology International</a:t>
            </a:r>
            <a:r>
              <a:rPr lang="en-US" dirty="0">
                <a:solidFill>
                  <a:schemeClr val="tx1"/>
                </a:solidFill>
                <a:highlight>
                  <a:schemeClr val="lt1"/>
                </a:highlight>
                <a:latin typeface="Arial" panose="020B0604020202020204" pitchFamily="34" charset="0"/>
                <a:cs typeface="Arial" panose="020B0604020202020204" pitchFamily="34" charset="0"/>
              </a:rPr>
              <a:t>, </a:t>
            </a:r>
            <a:r>
              <a:rPr lang="en-US" i="1" dirty="0">
                <a:solidFill>
                  <a:schemeClr val="tx1"/>
                </a:solidFill>
                <a:latin typeface="Arial" panose="020B0604020202020204" pitchFamily="34" charset="0"/>
                <a:cs typeface="Arial" panose="020B0604020202020204" pitchFamily="34" charset="0"/>
              </a:rPr>
              <a:t>13</a:t>
            </a:r>
            <a:r>
              <a:rPr lang="en-US" dirty="0">
                <a:solidFill>
                  <a:schemeClr val="tx1"/>
                </a:solidFill>
                <a:highlight>
                  <a:schemeClr val="lt1"/>
                </a:highlight>
                <a:latin typeface="Arial" panose="020B0604020202020204" pitchFamily="34" charset="0"/>
                <a:cs typeface="Arial" panose="020B0604020202020204" pitchFamily="34" charset="0"/>
              </a:rPr>
              <a:t>(4), 594–607. MDPI AG. Retrieved from </a:t>
            </a:r>
            <a:r>
              <a:rPr lang="en-US" u="sng" dirty="0">
                <a:solidFill>
                  <a:schemeClr val="tx1"/>
                </a:solidFill>
                <a:highlight>
                  <a:schemeClr val="lt1"/>
                </a:highlight>
                <a:latin typeface="Arial" panose="020B0604020202020204" pitchFamily="34" charset="0"/>
                <a:cs typeface="Arial" panose="020B0604020202020204" pitchFamily="34" charset="0"/>
                <a:hlinkClick r:id="rId11"/>
              </a:rPr>
              <a:t>http://dx.doi.org/10.3390/neurolint13040059</a:t>
            </a:r>
            <a:endParaRPr lang="en-US" dirty="0">
              <a:solidFill>
                <a:schemeClr val="tx1"/>
              </a:solidFill>
              <a:highlight>
                <a:schemeClr val="lt1"/>
              </a:highlight>
              <a:latin typeface="Arial" panose="020B0604020202020204" pitchFamily="34" charset="0"/>
              <a:cs typeface="Arial" panose="020B0604020202020204" pitchFamily="34" charset="0"/>
            </a:endParaRPr>
          </a:p>
          <a:p>
            <a:pPr marL="457200" indent="-285750" fontAlgn="auto">
              <a:spcBef>
                <a:spcPts val="0"/>
              </a:spcBef>
              <a:spcAft>
                <a:spcPts val="0"/>
              </a:spcAft>
              <a:buClr>
                <a:schemeClr val="dk1"/>
              </a:buClr>
              <a:buSzPts val="900"/>
              <a:buFont typeface="Arial" panose="020B0604020202020204" pitchFamily="34" charset="0"/>
              <a:buChar char="●"/>
              <a:defRPr/>
            </a:pPr>
            <a:r>
              <a:rPr lang="en-US" dirty="0">
                <a:solidFill>
                  <a:schemeClr val="tx1"/>
                </a:solidFill>
                <a:highlight>
                  <a:schemeClr val="lt1"/>
                </a:highlight>
                <a:latin typeface="Arial" panose="020B0604020202020204" pitchFamily="34" charset="0"/>
                <a:cs typeface="Arial" panose="020B0604020202020204" pitchFamily="34" charset="0"/>
              </a:rPr>
              <a:t>Paul Gallagher, Denis </a:t>
            </a:r>
            <a:r>
              <a:rPr lang="en-US" dirty="0" err="1">
                <a:solidFill>
                  <a:schemeClr val="tx1"/>
                </a:solidFill>
                <a:highlight>
                  <a:schemeClr val="lt1"/>
                </a:highlight>
                <a:latin typeface="Arial" panose="020B0604020202020204" pitchFamily="34" charset="0"/>
                <a:cs typeface="Arial" panose="020B0604020202020204" pitchFamily="34" charset="0"/>
              </a:rPr>
              <a:t>O’Mahony</a:t>
            </a:r>
            <a:r>
              <a:rPr lang="en-US" dirty="0">
                <a:solidFill>
                  <a:schemeClr val="tx1"/>
                </a:solidFill>
                <a:highlight>
                  <a:schemeClr val="lt1"/>
                </a:highlight>
                <a:latin typeface="Arial" panose="020B0604020202020204" pitchFamily="34" charset="0"/>
                <a:cs typeface="Arial" panose="020B0604020202020204" pitchFamily="34" charset="0"/>
              </a:rPr>
              <a:t>, STOPP (Screening Tool of Older Persons’ potentially inappropriate Prescriptions): application to acutely ill elderly patients and comparison with Beers’ criteria, </a:t>
            </a:r>
            <a:r>
              <a:rPr lang="en-US" i="1" dirty="0">
                <a:solidFill>
                  <a:schemeClr val="tx1"/>
                </a:solidFill>
                <a:latin typeface="Arial" panose="020B0604020202020204" pitchFamily="34" charset="0"/>
                <a:cs typeface="Arial" panose="020B0604020202020204" pitchFamily="34" charset="0"/>
              </a:rPr>
              <a:t>Age and Ageing</a:t>
            </a:r>
            <a:r>
              <a:rPr lang="en-US" dirty="0">
                <a:solidFill>
                  <a:schemeClr val="tx1"/>
                </a:solidFill>
                <a:highlight>
                  <a:schemeClr val="lt1"/>
                </a:highlight>
                <a:latin typeface="Arial" panose="020B0604020202020204" pitchFamily="34" charset="0"/>
                <a:cs typeface="Arial" panose="020B0604020202020204" pitchFamily="34" charset="0"/>
              </a:rPr>
              <a:t>, Volume 37, Issue 6, November 2008, Pages 673–679</a:t>
            </a:r>
          </a:p>
          <a:p>
            <a:pPr marL="457200" indent="-285750" fontAlgn="auto">
              <a:spcBef>
                <a:spcPts val="0"/>
              </a:spcBef>
              <a:spcAft>
                <a:spcPts val="0"/>
              </a:spcAft>
              <a:buClr>
                <a:schemeClr val="dk1"/>
              </a:buClr>
              <a:buSzPts val="900"/>
              <a:buFont typeface="Arial" panose="020B0604020202020204" pitchFamily="34" charset="0"/>
              <a:buChar char="●"/>
              <a:defRPr/>
            </a:pPr>
            <a:r>
              <a:rPr lang="en-US" u="sng" dirty="0">
                <a:solidFill>
                  <a:schemeClr val="tx1"/>
                </a:solidFill>
                <a:latin typeface="Arial" panose="020B0604020202020204" pitchFamily="34" charset="0"/>
                <a:cs typeface="Arial" panose="020B0604020202020204" pitchFamily="34" charset="0"/>
                <a:hlinkClick r:id="rId12"/>
              </a:rPr>
              <a:t>https://www.health.ny.gov/professionals/protocols_and_guidelines/docs/inappropriate_med_for_older_people.pdf</a:t>
            </a:r>
            <a:r>
              <a:rPr lang="en-US" dirty="0">
                <a:solidFill>
                  <a:schemeClr val="tx1"/>
                </a:solidFill>
                <a:highlight>
                  <a:schemeClr val="lt1"/>
                </a:highlight>
                <a:latin typeface="Arial" panose="020B0604020202020204" pitchFamily="34" charset="0"/>
                <a:cs typeface="Arial" panose="020B0604020202020204" pitchFamily="34" charset="0"/>
              </a:rPr>
              <a:t> Accessed 4/5/23</a:t>
            </a:r>
          </a:p>
          <a:p>
            <a:pPr marL="457200" indent="-285750" fontAlgn="auto">
              <a:spcBef>
                <a:spcPts val="0"/>
              </a:spcBef>
              <a:spcAft>
                <a:spcPts val="0"/>
              </a:spcAft>
              <a:buClr>
                <a:schemeClr val="dk1"/>
              </a:buClr>
              <a:buSzPts val="900"/>
              <a:buFont typeface="Arial" panose="020B0604020202020204" pitchFamily="34" charset="0"/>
              <a:buChar char="●"/>
              <a:defRPr/>
            </a:pPr>
            <a:r>
              <a:rPr lang="en-US" u="sng" dirty="0">
                <a:solidFill>
                  <a:schemeClr val="tx1"/>
                </a:solidFill>
                <a:latin typeface="Arial" panose="020B0604020202020204" pitchFamily="34" charset="0"/>
                <a:cs typeface="Arial" panose="020B0604020202020204" pitchFamily="34" charset="0"/>
                <a:hlinkClick r:id="rId13"/>
              </a:rPr>
              <a:t>https://www.accessdata.fda.gov/drugsatfda_docs/label/2016/018276s052lbl.pdf</a:t>
            </a:r>
            <a:r>
              <a:rPr lang="en-US" dirty="0">
                <a:solidFill>
                  <a:schemeClr val="tx1"/>
                </a:solidFill>
                <a:highlight>
                  <a:schemeClr val="lt1"/>
                </a:highlight>
                <a:latin typeface="Arial" panose="020B0604020202020204" pitchFamily="34" charset="0"/>
                <a:cs typeface="Arial" panose="020B0604020202020204" pitchFamily="34" charset="0"/>
              </a:rPr>
              <a:t> Accessed 4/5/23</a:t>
            </a:r>
          </a:p>
          <a:p>
            <a:pPr marL="457200" indent="-285750" fontAlgn="auto">
              <a:spcBef>
                <a:spcPts val="0"/>
              </a:spcBef>
              <a:spcAft>
                <a:spcPts val="0"/>
              </a:spcAft>
              <a:buClr>
                <a:schemeClr val="dk1"/>
              </a:buClr>
              <a:buSzPts val="900"/>
              <a:buFont typeface="Arial" panose="020B0604020202020204" pitchFamily="34" charset="0"/>
              <a:buChar char="●"/>
              <a:defRPr/>
            </a:pPr>
            <a:r>
              <a:rPr lang="en-US" u="sng" dirty="0">
                <a:solidFill>
                  <a:schemeClr val="tx1"/>
                </a:solidFill>
                <a:latin typeface="Arial" panose="020B0604020202020204" pitchFamily="34" charset="0"/>
                <a:cs typeface="Arial" panose="020B0604020202020204" pitchFamily="34" charset="0"/>
                <a:hlinkClick r:id="rId14"/>
              </a:rPr>
              <a:t>https://www.accessdata.fda.gov/drugsatfda_docs/label/2021/017794s048lbl.pdf</a:t>
            </a:r>
            <a:r>
              <a:rPr lang="en-US" dirty="0">
                <a:solidFill>
                  <a:schemeClr val="tx1"/>
                </a:solidFill>
                <a:highlight>
                  <a:schemeClr val="lt1"/>
                </a:highlight>
                <a:latin typeface="Arial" panose="020B0604020202020204" pitchFamily="34" charset="0"/>
                <a:cs typeface="Arial" panose="020B0604020202020204" pitchFamily="34" charset="0"/>
              </a:rPr>
              <a:t> Accessed 4/5/23</a:t>
            </a:r>
          </a:p>
          <a:p>
            <a:pPr marL="457200" indent="-285750" fontAlgn="auto">
              <a:spcBef>
                <a:spcPts val="0"/>
              </a:spcBef>
              <a:spcAft>
                <a:spcPts val="0"/>
              </a:spcAft>
              <a:buClr>
                <a:schemeClr val="dk1"/>
              </a:buClr>
              <a:buSzPts val="900"/>
              <a:buFont typeface="Arial" panose="020B0604020202020204" pitchFamily="34" charset="0"/>
              <a:buChar char="●"/>
              <a:defRPr/>
            </a:pPr>
            <a:r>
              <a:rPr lang="en-US" dirty="0" err="1">
                <a:solidFill>
                  <a:schemeClr val="tx1"/>
                </a:solidFill>
                <a:highlight>
                  <a:schemeClr val="lt1"/>
                </a:highlight>
                <a:latin typeface="Arial" panose="020B0604020202020204" pitchFamily="34" charset="0"/>
                <a:cs typeface="Arial" panose="020B0604020202020204" pitchFamily="34" charset="0"/>
              </a:rPr>
              <a:t>Kuang</a:t>
            </a:r>
            <a:r>
              <a:rPr lang="en-US" dirty="0">
                <a:solidFill>
                  <a:schemeClr val="tx1"/>
                </a:solidFill>
                <a:highlight>
                  <a:schemeClr val="lt1"/>
                </a:highlight>
                <a:latin typeface="Arial" panose="020B0604020202020204" pitchFamily="34" charset="0"/>
                <a:cs typeface="Arial" panose="020B0604020202020204" pitchFamily="34" charset="0"/>
              </a:rPr>
              <a:t>, H., Johnson, J. A., </a:t>
            </a:r>
            <a:r>
              <a:rPr lang="en-US" dirty="0" err="1">
                <a:solidFill>
                  <a:schemeClr val="tx1"/>
                </a:solidFill>
                <a:highlight>
                  <a:schemeClr val="lt1"/>
                </a:highlight>
                <a:latin typeface="Arial" panose="020B0604020202020204" pitchFamily="34" charset="0"/>
                <a:cs typeface="Arial" panose="020B0604020202020204" pitchFamily="34" charset="0"/>
              </a:rPr>
              <a:t>Mulqueen</a:t>
            </a:r>
            <a:r>
              <a:rPr lang="en-US" dirty="0">
                <a:solidFill>
                  <a:schemeClr val="tx1"/>
                </a:solidFill>
                <a:highlight>
                  <a:schemeClr val="lt1"/>
                </a:highlight>
                <a:latin typeface="Arial" panose="020B0604020202020204" pitchFamily="34" charset="0"/>
                <a:cs typeface="Arial" panose="020B0604020202020204" pitchFamily="34" charset="0"/>
              </a:rPr>
              <a:t>, J. M., &amp; Bloch, M. H. (2017). The efficacy of benzodiazepines as acute anxiolytics in children: A meta-analysis. </a:t>
            </a:r>
            <a:r>
              <a:rPr lang="en-US" i="1" dirty="0">
                <a:solidFill>
                  <a:schemeClr val="tx1"/>
                </a:solidFill>
                <a:latin typeface="Arial" panose="020B0604020202020204" pitchFamily="34" charset="0"/>
                <a:cs typeface="Arial" panose="020B0604020202020204" pitchFamily="34" charset="0"/>
              </a:rPr>
              <a:t>Depression and anxiety</a:t>
            </a:r>
            <a:r>
              <a:rPr lang="en-US" dirty="0">
                <a:solidFill>
                  <a:schemeClr val="tx1"/>
                </a:solidFill>
                <a:highlight>
                  <a:schemeClr val="lt1"/>
                </a:highlight>
                <a:latin typeface="Arial" panose="020B0604020202020204" pitchFamily="34" charset="0"/>
                <a:cs typeface="Arial" panose="020B0604020202020204" pitchFamily="34" charset="0"/>
              </a:rPr>
              <a:t>, </a:t>
            </a:r>
            <a:r>
              <a:rPr lang="en-US" i="1" dirty="0">
                <a:solidFill>
                  <a:schemeClr val="tx1"/>
                </a:solidFill>
                <a:latin typeface="Arial" panose="020B0604020202020204" pitchFamily="34" charset="0"/>
                <a:cs typeface="Arial" panose="020B0604020202020204" pitchFamily="34" charset="0"/>
              </a:rPr>
              <a:t>34</a:t>
            </a:r>
            <a:r>
              <a:rPr lang="en-US" dirty="0">
                <a:solidFill>
                  <a:schemeClr val="tx1"/>
                </a:solidFill>
                <a:highlight>
                  <a:schemeClr val="lt1"/>
                </a:highlight>
                <a:latin typeface="Arial" panose="020B0604020202020204" pitchFamily="34" charset="0"/>
                <a:cs typeface="Arial" panose="020B0604020202020204" pitchFamily="34" charset="0"/>
              </a:rPr>
              <a:t>(10), 888–896. </a:t>
            </a:r>
            <a:r>
              <a:rPr lang="en-US" u="sng" dirty="0">
                <a:solidFill>
                  <a:schemeClr val="tx1"/>
                </a:solidFill>
                <a:highlight>
                  <a:schemeClr val="lt1"/>
                </a:highlight>
                <a:latin typeface="Arial" panose="020B0604020202020204" pitchFamily="34" charset="0"/>
                <a:cs typeface="Arial" panose="020B0604020202020204" pitchFamily="34" charset="0"/>
                <a:hlinkClick r:id="rId15"/>
              </a:rPr>
              <a:t>https://doi.org/10.1002/da.22643</a:t>
            </a:r>
            <a:endParaRPr lang="en-US" dirty="0">
              <a:solidFill>
                <a:schemeClr val="tx1"/>
              </a:solidFill>
              <a:highlight>
                <a:schemeClr val="lt1"/>
              </a:highlight>
              <a:latin typeface="Arial" panose="020B0604020202020204" pitchFamily="34" charset="0"/>
              <a:cs typeface="Arial" panose="020B0604020202020204" pitchFamily="34" charset="0"/>
            </a:endParaRPr>
          </a:p>
          <a:p>
            <a:pPr marL="457200" indent="-285750" fontAlgn="auto">
              <a:spcBef>
                <a:spcPts val="0"/>
              </a:spcBef>
              <a:spcAft>
                <a:spcPts val="0"/>
              </a:spcAft>
              <a:buClr>
                <a:schemeClr val="dk1"/>
              </a:buClr>
              <a:buSzPts val="900"/>
              <a:buFont typeface="Arial" panose="020B0604020202020204" pitchFamily="34" charset="0"/>
              <a:buChar char="●"/>
              <a:defRPr/>
            </a:pPr>
            <a:r>
              <a:rPr lang="en-US" u="sng" dirty="0">
                <a:solidFill>
                  <a:schemeClr val="tx1"/>
                </a:solidFill>
                <a:latin typeface="Arial" panose="020B0604020202020204" pitchFamily="34" charset="0"/>
                <a:cs typeface="Arial" panose="020B0604020202020204" pitchFamily="34" charset="0"/>
                <a:hlinkClick r:id="rId16"/>
              </a:rPr>
              <a:t>https://health.ri.gov/publications/guides/ConsiderationsForCliniciansWhenCo-PrescribingBenzodiazepinesAndOpioids.pdf</a:t>
            </a:r>
            <a:r>
              <a:rPr lang="en-US" dirty="0">
                <a:solidFill>
                  <a:schemeClr val="tx1"/>
                </a:solidFill>
                <a:latin typeface="Arial" panose="020B0604020202020204" pitchFamily="34" charset="0"/>
                <a:cs typeface="Arial" panose="020B0604020202020204" pitchFamily="34" charset="0"/>
              </a:rPr>
              <a:t> Accessed 4/5/23</a:t>
            </a:r>
            <a:endParaRPr lang="en-US" dirty="0">
              <a:solidFill>
                <a:schemeClr val="tx1"/>
              </a:solidFill>
              <a:highlight>
                <a:schemeClr val="lt1"/>
              </a:highlight>
              <a:latin typeface="Arial" panose="020B0604020202020204" pitchFamily="34" charset="0"/>
              <a:cs typeface="Arial" panose="020B0604020202020204" pitchFamily="34" charset="0"/>
            </a:endParaRPr>
          </a:p>
          <a:p>
            <a:pPr marL="0" indent="0" fontAlgn="auto">
              <a:buFont typeface="Arial" panose="020B0604020202020204" pitchFamily="34" charset="0"/>
              <a:buNone/>
              <a:defRPr/>
            </a:pPr>
            <a:endParaRPr lang="en-US" dirty="0">
              <a:solidFill>
                <a:schemeClr val="tx1">
                  <a:lumMod val="85000"/>
                  <a:lumOff val="15000"/>
                </a:schemeClr>
              </a:solidFill>
            </a:endParaRPr>
          </a:p>
        </p:txBody>
      </p:sp>
      <p:sp>
        <p:nvSpPr>
          <p:cNvPr id="120835" name="Title 3">
            <a:extLst>
              <a:ext uri="{FF2B5EF4-FFF2-40B4-BE49-F238E27FC236}">
                <a16:creationId xmlns:a16="http://schemas.microsoft.com/office/drawing/2014/main" id="{AF174B17-0328-5261-F570-C44005CA8B19}"/>
              </a:ext>
            </a:extLst>
          </p:cNvPr>
          <p:cNvSpPr>
            <a:spLocks noGrp="1" noChangeArrowheads="1"/>
          </p:cNvSpPr>
          <p:nvPr>
            <p:ph type="title"/>
          </p:nvPr>
        </p:nvSpPr>
        <p:spPr/>
        <p:txBody>
          <a:bodyPr/>
          <a:lstStyle/>
          <a:p>
            <a:r>
              <a:rPr lang="en-US" altLang="en-US"/>
              <a:t>References</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0EACBF2-0F2D-F24E-CDC3-A6ADA9A7FDC6}"/>
              </a:ext>
            </a:extLst>
          </p:cNvPr>
          <p:cNvSpPr>
            <a:spLocks noGrp="1"/>
          </p:cNvSpPr>
          <p:nvPr>
            <p:ph idx="1"/>
          </p:nvPr>
        </p:nvSpPr>
        <p:spPr/>
        <p:txBody>
          <a:bodyPr rtlCol="0">
            <a:normAutofit fontScale="55000" lnSpcReduction="20000"/>
          </a:bodyPr>
          <a:lstStyle/>
          <a:p>
            <a:pPr marL="457200" indent="-285750" fontAlgn="auto">
              <a:spcBef>
                <a:spcPts val="0"/>
              </a:spcBef>
              <a:spcAft>
                <a:spcPts val="0"/>
              </a:spcAft>
              <a:buClr>
                <a:schemeClr val="dk1"/>
              </a:buClr>
              <a:buSzPts val="900"/>
              <a:buFont typeface="Arial" panose="020B0604020202020204" pitchFamily="34" charset="0"/>
              <a:buChar char="●"/>
              <a:defRPr/>
            </a:pPr>
            <a:r>
              <a:rPr lang="en-US" dirty="0" err="1">
                <a:solidFill>
                  <a:schemeClr val="dk1"/>
                </a:solidFill>
                <a:highlight>
                  <a:schemeClr val="lt1"/>
                </a:highlight>
                <a:latin typeface="Arial" panose="020B0604020202020204" pitchFamily="34" charset="0"/>
                <a:cs typeface="Arial" panose="020B0604020202020204" pitchFamily="34" charset="0"/>
              </a:rPr>
              <a:t>Jessell</a:t>
            </a:r>
            <a:r>
              <a:rPr lang="en-US" dirty="0">
                <a:solidFill>
                  <a:schemeClr val="dk1"/>
                </a:solidFill>
                <a:highlight>
                  <a:schemeClr val="lt1"/>
                </a:highlight>
                <a:latin typeface="Arial" panose="020B0604020202020204" pitchFamily="34" charset="0"/>
                <a:cs typeface="Arial" panose="020B0604020202020204" pitchFamily="34" charset="0"/>
              </a:rPr>
              <a:t>, L., Stanhope, V., Manuel, J. I., &amp; </a:t>
            </a:r>
            <a:r>
              <a:rPr lang="en-US" dirty="0" err="1">
                <a:solidFill>
                  <a:schemeClr val="dk1"/>
                </a:solidFill>
                <a:highlight>
                  <a:schemeClr val="lt1"/>
                </a:highlight>
                <a:latin typeface="Arial" panose="020B0604020202020204" pitchFamily="34" charset="0"/>
                <a:cs typeface="Arial" panose="020B0604020202020204" pitchFamily="34" charset="0"/>
              </a:rPr>
              <a:t>Mateu-Gelabert</a:t>
            </a:r>
            <a:r>
              <a:rPr lang="en-US" dirty="0">
                <a:solidFill>
                  <a:schemeClr val="dk1"/>
                </a:solidFill>
                <a:highlight>
                  <a:schemeClr val="lt1"/>
                </a:highlight>
                <a:latin typeface="Arial" panose="020B0604020202020204" pitchFamily="34" charset="0"/>
                <a:cs typeface="Arial" panose="020B0604020202020204" pitchFamily="34" charset="0"/>
              </a:rPr>
              <a:t>, P. (2020). Factors associated with benzodiazepine prescribing in community mental health settings. </a:t>
            </a:r>
            <a:r>
              <a:rPr lang="en-US" i="1" dirty="0">
                <a:solidFill>
                  <a:schemeClr val="dk1"/>
                </a:solidFill>
                <a:latin typeface="Arial" panose="020B0604020202020204" pitchFamily="34" charset="0"/>
                <a:cs typeface="Arial" panose="020B0604020202020204" pitchFamily="34" charset="0"/>
              </a:rPr>
              <a:t>Journal of substance abuse treatment</a:t>
            </a:r>
            <a:r>
              <a:rPr lang="en-US" dirty="0">
                <a:solidFill>
                  <a:schemeClr val="dk1"/>
                </a:solidFill>
                <a:highlight>
                  <a:schemeClr val="lt1"/>
                </a:highlight>
                <a:latin typeface="Arial" panose="020B0604020202020204" pitchFamily="34" charset="0"/>
                <a:cs typeface="Arial" panose="020B0604020202020204" pitchFamily="34" charset="0"/>
              </a:rPr>
              <a:t>, </a:t>
            </a:r>
            <a:r>
              <a:rPr lang="en-US" i="1" dirty="0">
                <a:solidFill>
                  <a:schemeClr val="dk1"/>
                </a:solidFill>
                <a:latin typeface="Arial" panose="020B0604020202020204" pitchFamily="34" charset="0"/>
                <a:cs typeface="Arial" panose="020B0604020202020204" pitchFamily="34" charset="0"/>
              </a:rPr>
              <a:t>109</a:t>
            </a:r>
            <a:r>
              <a:rPr lang="en-US" dirty="0">
                <a:solidFill>
                  <a:schemeClr val="dk1"/>
                </a:solidFill>
                <a:highlight>
                  <a:schemeClr val="lt1"/>
                </a:highlight>
                <a:latin typeface="Arial" panose="020B0604020202020204" pitchFamily="34" charset="0"/>
                <a:cs typeface="Arial" panose="020B0604020202020204" pitchFamily="34" charset="0"/>
              </a:rPr>
              <a:t>, 56–60. </a:t>
            </a:r>
            <a:r>
              <a:rPr lang="en-US" u="sng" dirty="0">
                <a:solidFill>
                  <a:schemeClr val="dk1"/>
                </a:solidFill>
                <a:highlight>
                  <a:schemeClr val="lt1"/>
                </a:highlight>
                <a:latin typeface="Arial" panose="020B0604020202020204" pitchFamily="34" charset="0"/>
                <a:cs typeface="Arial" panose="020B0604020202020204" pitchFamily="34" charset="0"/>
                <a:hlinkClick r:id="rId2"/>
              </a:rPr>
              <a:t>https://doi.org/10.1016/j.jsat.2019.10.001</a:t>
            </a:r>
            <a:endParaRPr lang="en-US" dirty="0">
              <a:solidFill>
                <a:schemeClr val="dk1"/>
              </a:solidFill>
              <a:highlight>
                <a:schemeClr val="lt1"/>
              </a:highlight>
              <a:latin typeface="Arial" panose="020B0604020202020204" pitchFamily="34" charset="0"/>
              <a:cs typeface="Arial" panose="020B0604020202020204" pitchFamily="34" charset="0"/>
            </a:endParaRPr>
          </a:p>
          <a:p>
            <a:pPr marL="457200" indent="-285750" fontAlgn="auto">
              <a:spcBef>
                <a:spcPts val="0"/>
              </a:spcBef>
              <a:spcAft>
                <a:spcPts val="0"/>
              </a:spcAft>
              <a:buClr>
                <a:schemeClr val="dk1"/>
              </a:buClr>
              <a:buSzPts val="900"/>
              <a:buFont typeface="Arial" panose="020B0604020202020204" pitchFamily="34" charset="0"/>
              <a:buChar char="●"/>
              <a:defRPr/>
            </a:pPr>
            <a:r>
              <a:rPr lang="en-US" dirty="0">
                <a:solidFill>
                  <a:schemeClr val="dk1"/>
                </a:solidFill>
                <a:highlight>
                  <a:schemeClr val="lt1"/>
                </a:highlight>
                <a:latin typeface="Arial" panose="020B0604020202020204" pitchFamily="34" charset="0"/>
                <a:cs typeface="Arial" panose="020B0604020202020204" pitchFamily="34" charset="0"/>
              </a:rPr>
              <a:t>DuPont R. L. (2017). "Should Patients With Substance Use Disorders Be Prescribed Benzodiazepines?" No. </a:t>
            </a:r>
            <a:r>
              <a:rPr lang="en-US" i="1" dirty="0">
                <a:solidFill>
                  <a:schemeClr val="dk1"/>
                </a:solidFill>
                <a:latin typeface="Arial" panose="020B0604020202020204" pitchFamily="34" charset="0"/>
                <a:cs typeface="Arial" panose="020B0604020202020204" pitchFamily="34" charset="0"/>
              </a:rPr>
              <a:t>Journal of addiction medicine</a:t>
            </a:r>
            <a:r>
              <a:rPr lang="en-US" dirty="0">
                <a:solidFill>
                  <a:schemeClr val="dk1"/>
                </a:solidFill>
                <a:highlight>
                  <a:schemeClr val="lt1"/>
                </a:highlight>
                <a:latin typeface="Arial" panose="020B0604020202020204" pitchFamily="34" charset="0"/>
                <a:cs typeface="Arial" panose="020B0604020202020204" pitchFamily="34" charset="0"/>
              </a:rPr>
              <a:t>, </a:t>
            </a:r>
            <a:r>
              <a:rPr lang="en-US" i="1" dirty="0">
                <a:solidFill>
                  <a:schemeClr val="dk1"/>
                </a:solidFill>
                <a:latin typeface="Arial" panose="020B0604020202020204" pitchFamily="34" charset="0"/>
                <a:cs typeface="Arial" panose="020B0604020202020204" pitchFamily="34" charset="0"/>
              </a:rPr>
              <a:t>11</a:t>
            </a:r>
            <a:r>
              <a:rPr lang="en-US" dirty="0">
                <a:solidFill>
                  <a:schemeClr val="dk1"/>
                </a:solidFill>
                <a:highlight>
                  <a:schemeClr val="lt1"/>
                </a:highlight>
                <a:latin typeface="Arial" panose="020B0604020202020204" pitchFamily="34" charset="0"/>
                <a:cs typeface="Arial" panose="020B0604020202020204" pitchFamily="34" charset="0"/>
              </a:rPr>
              <a:t>(2), 84–86. </a:t>
            </a:r>
            <a:r>
              <a:rPr lang="en-US" u="sng" dirty="0">
                <a:solidFill>
                  <a:schemeClr val="dk1"/>
                </a:solidFill>
                <a:highlight>
                  <a:schemeClr val="lt1"/>
                </a:highlight>
                <a:latin typeface="Arial" panose="020B0604020202020204" pitchFamily="34" charset="0"/>
                <a:cs typeface="Arial" panose="020B0604020202020204" pitchFamily="34" charset="0"/>
                <a:hlinkClick r:id="rId3"/>
              </a:rPr>
              <a:t>https://doi.org/10.1097/ADM.0000000000000291</a:t>
            </a:r>
            <a:endParaRPr lang="en-US" dirty="0">
              <a:solidFill>
                <a:schemeClr val="dk1"/>
              </a:solidFill>
              <a:highlight>
                <a:schemeClr val="lt1"/>
              </a:highlight>
              <a:latin typeface="Arial" panose="020B0604020202020204" pitchFamily="34" charset="0"/>
              <a:cs typeface="Arial" panose="020B0604020202020204" pitchFamily="34" charset="0"/>
            </a:endParaRPr>
          </a:p>
          <a:p>
            <a:pPr marL="457200" indent="-285750" fontAlgn="auto">
              <a:spcBef>
                <a:spcPts val="0"/>
              </a:spcBef>
              <a:spcAft>
                <a:spcPts val="0"/>
              </a:spcAft>
              <a:buClr>
                <a:schemeClr val="dk1"/>
              </a:buClr>
              <a:buSzPts val="900"/>
              <a:buFont typeface="Arial" panose="020B0604020202020204" pitchFamily="34" charset="0"/>
              <a:buChar char="●"/>
              <a:defRPr/>
            </a:pPr>
            <a:r>
              <a:rPr lang="en-US" u="sng" dirty="0">
                <a:solidFill>
                  <a:schemeClr val="dk1"/>
                </a:solidFill>
                <a:latin typeface="Arial" panose="020B0604020202020204" pitchFamily="34" charset="0"/>
                <a:cs typeface="Arial" panose="020B0604020202020204" pitchFamily="34" charset="0"/>
                <a:hlinkClick r:id="rId4"/>
              </a:rPr>
              <a:t>https://nida.nih.gov/research-topics/opioids/benzodiazepines-opioids</a:t>
            </a:r>
            <a:r>
              <a:rPr lang="en-US" dirty="0">
                <a:solidFill>
                  <a:schemeClr val="dk1"/>
                </a:solidFill>
                <a:highlight>
                  <a:schemeClr val="lt1"/>
                </a:highlight>
                <a:latin typeface="Arial" panose="020B0604020202020204" pitchFamily="34" charset="0"/>
                <a:cs typeface="Arial" panose="020B0604020202020204" pitchFamily="34" charset="0"/>
              </a:rPr>
              <a:t> Accessed 4/5/23</a:t>
            </a:r>
          </a:p>
          <a:p>
            <a:pPr marL="457200" indent="-285750" fontAlgn="auto">
              <a:spcBef>
                <a:spcPts val="0"/>
              </a:spcBef>
              <a:spcAft>
                <a:spcPts val="0"/>
              </a:spcAft>
              <a:buClr>
                <a:schemeClr val="dk1"/>
              </a:buClr>
              <a:buSzPts val="900"/>
              <a:buFont typeface="Arial" panose="020B0604020202020204" pitchFamily="34" charset="0"/>
              <a:buChar char="●"/>
              <a:defRPr/>
            </a:pPr>
            <a:r>
              <a:rPr lang="en-US" dirty="0">
                <a:solidFill>
                  <a:schemeClr val="dk1"/>
                </a:solidFill>
                <a:highlight>
                  <a:schemeClr val="lt1"/>
                </a:highlight>
                <a:latin typeface="Arial" panose="020B0604020202020204" pitchFamily="34" charset="0"/>
                <a:cs typeface="Arial" panose="020B0604020202020204" pitchFamily="34" charset="0"/>
              </a:rPr>
              <a:t>Sun EC, Dixit A, Humphreys K, </a:t>
            </a:r>
            <a:r>
              <a:rPr lang="en-US" dirty="0" err="1">
                <a:solidFill>
                  <a:schemeClr val="dk1"/>
                </a:solidFill>
                <a:highlight>
                  <a:schemeClr val="lt1"/>
                </a:highlight>
                <a:latin typeface="Arial" panose="020B0604020202020204" pitchFamily="34" charset="0"/>
                <a:cs typeface="Arial" panose="020B0604020202020204" pitchFamily="34" charset="0"/>
              </a:rPr>
              <a:t>Darnall</a:t>
            </a:r>
            <a:r>
              <a:rPr lang="en-US" dirty="0">
                <a:solidFill>
                  <a:schemeClr val="dk1"/>
                </a:solidFill>
                <a:highlight>
                  <a:schemeClr val="lt1"/>
                </a:highlight>
                <a:latin typeface="Arial" panose="020B0604020202020204" pitchFamily="34" charset="0"/>
                <a:cs typeface="Arial" panose="020B0604020202020204" pitchFamily="34" charset="0"/>
              </a:rPr>
              <a:t> BD, Baker LC, Mackey S. </a:t>
            </a:r>
            <a:r>
              <a:rPr lang="en-US" dirty="0">
                <a:solidFill>
                  <a:schemeClr val="dk1"/>
                </a:solidFill>
                <a:highlight>
                  <a:schemeClr val="lt1"/>
                </a:highlight>
                <a:uFill>
                  <a:noFill/>
                </a:uFill>
                <a:latin typeface="Arial" panose="020B0604020202020204" pitchFamily="34" charset="0"/>
                <a:cs typeface="Arial" panose="020B0604020202020204" pitchFamily="34" charset="0"/>
                <a:hlinkClick r:id="rId5"/>
              </a:rPr>
              <a:t>Association between concurrent use of prescription opioids and benzodiazepines and overdose: retrospective analysis</a:t>
            </a:r>
            <a:r>
              <a:rPr lang="en-US" dirty="0">
                <a:solidFill>
                  <a:schemeClr val="dk1"/>
                </a:solidFill>
                <a:highlight>
                  <a:schemeClr val="lt1"/>
                </a:highlight>
                <a:latin typeface="Arial" panose="020B0604020202020204" pitchFamily="34" charset="0"/>
                <a:cs typeface="Arial" panose="020B0604020202020204" pitchFamily="34" charset="0"/>
              </a:rPr>
              <a:t>. </a:t>
            </a:r>
            <a:r>
              <a:rPr lang="en-US" i="1" dirty="0">
                <a:solidFill>
                  <a:schemeClr val="dk1"/>
                </a:solidFill>
                <a:highlight>
                  <a:schemeClr val="lt1"/>
                </a:highlight>
                <a:latin typeface="Arial" panose="020B0604020202020204" pitchFamily="34" charset="0"/>
                <a:cs typeface="Arial" panose="020B0604020202020204" pitchFamily="34" charset="0"/>
              </a:rPr>
              <a:t>BMJ</a:t>
            </a:r>
            <a:r>
              <a:rPr lang="en-US" dirty="0">
                <a:solidFill>
                  <a:schemeClr val="dk1"/>
                </a:solidFill>
                <a:highlight>
                  <a:schemeClr val="lt1"/>
                </a:highlight>
                <a:latin typeface="Arial" panose="020B0604020202020204" pitchFamily="34" charset="0"/>
                <a:cs typeface="Arial" panose="020B0604020202020204" pitchFamily="34" charset="0"/>
              </a:rPr>
              <a:t>. 2017;356:j760. Published 2017 Mar 14. doi:10.1136/bmj.j760</a:t>
            </a:r>
          </a:p>
          <a:p>
            <a:pPr marL="457200" indent="-285750" fontAlgn="auto">
              <a:spcBef>
                <a:spcPts val="0"/>
              </a:spcBef>
              <a:spcAft>
                <a:spcPts val="0"/>
              </a:spcAft>
              <a:buClr>
                <a:schemeClr val="dk1"/>
              </a:buClr>
              <a:buSzPts val="900"/>
              <a:buFont typeface="Arial" panose="020B0604020202020204" pitchFamily="34" charset="0"/>
              <a:buChar char="●"/>
              <a:defRPr/>
            </a:pPr>
            <a:r>
              <a:rPr lang="en-US" u="sng" dirty="0">
                <a:solidFill>
                  <a:schemeClr val="dk1"/>
                </a:solidFill>
                <a:latin typeface="Arial" panose="020B0604020202020204" pitchFamily="34" charset="0"/>
                <a:cs typeface="Arial" panose="020B0604020202020204" pitchFamily="34" charset="0"/>
                <a:hlinkClick r:id="rId6"/>
              </a:rPr>
              <a:t>https://adf.org.au/drug-facts/benzodiazepines/</a:t>
            </a:r>
            <a:r>
              <a:rPr lang="en-US" dirty="0">
                <a:solidFill>
                  <a:schemeClr val="dk1"/>
                </a:solidFill>
                <a:latin typeface="Arial" panose="020B0604020202020204" pitchFamily="34" charset="0"/>
                <a:cs typeface="Arial" panose="020B0604020202020204" pitchFamily="34" charset="0"/>
              </a:rPr>
              <a:t> Accessed 4/5/23</a:t>
            </a:r>
          </a:p>
          <a:p>
            <a:pPr marL="457200" indent="-285750" fontAlgn="auto">
              <a:spcBef>
                <a:spcPts val="0"/>
              </a:spcBef>
              <a:spcAft>
                <a:spcPts val="0"/>
              </a:spcAft>
              <a:buClr>
                <a:schemeClr val="dk1"/>
              </a:buClr>
              <a:buSzPts val="900"/>
              <a:buFont typeface="Arial" panose="020B0604020202020204" pitchFamily="34" charset="0"/>
              <a:buChar char="●"/>
              <a:defRPr/>
            </a:pPr>
            <a:r>
              <a:rPr lang="en-US" u="sng" dirty="0">
                <a:solidFill>
                  <a:schemeClr val="dk1"/>
                </a:solidFill>
                <a:latin typeface="Arial" panose="020B0604020202020204" pitchFamily="34" charset="0"/>
                <a:cs typeface="Arial" panose="020B0604020202020204" pitchFamily="34" charset="0"/>
                <a:hlinkClick r:id="rId7"/>
              </a:rPr>
              <a:t>https://www.accessdata.fda.gov/drugsatfda_docs/label/2021/017794s048lbl.pdf</a:t>
            </a:r>
            <a:r>
              <a:rPr lang="en-US" dirty="0">
                <a:solidFill>
                  <a:schemeClr val="dk1"/>
                </a:solidFill>
                <a:latin typeface="Arial" panose="020B0604020202020204" pitchFamily="34" charset="0"/>
                <a:cs typeface="Arial" panose="020B0604020202020204" pitchFamily="34" charset="0"/>
              </a:rPr>
              <a:t> Accessed 4/5/23</a:t>
            </a:r>
          </a:p>
          <a:p>
            <a:pPr marL="457200" indent="-285750" fontAlgn="auto">
              <a:spcBef>
                <a:spcPts val="0"/>
              </a:spcBef>
              <a:spcAft>
                <a:spcPts val="0"/>
              </a:spcAft>
              <a:buClr>
                <a:schemeClr val="dk1"/>
              </a:buClr>
              <a:buSzPts val="900"/>
              <a:buFont typeface="Arial" panose="020B0604020202020204" pitchFamily="34" charset="0"/>
              <a:buChar char="●"/>
              <a:defRPr/>
            </a:pPr>
            <a:r>
              <a:rPr lang="en-US" i="1" dirty="0">
                <a:solidFill>
                  <a:schemeClr val="dk1"/>
                </a:solidFill>
                <a:latin typeface="Arial" panose="020B0604020202020204" pitchFamily="34" charset="0"/>
                <a:cs typeface="Arial" panose="020B0604020202020204" pitchFamily="34" charset="0"/>
              </a:rPr>
              <a:t>McHugh, R. K., Geyer, R. B., Chase, A. R., Griffin, M. L., </a:t>
            </a:r>
            <a:r>
              <a:rPr lang="en-US" i="1" dirty="0" err="1">
                <a:solidFill>
                  <a:schemeClr val="dk1"/>
                </a:solidFill>
                <a:latin typeface="Arial" panose="020B0604020202020204" pitchFamily="34" charset="0"/>
                <a:cs typeface="Arial" panose="020B0604020202020204" pitchFamily="34" charset="0"/>
              </a:rPr>
              <a:t>Bogunovic</a:t>
            </a:r>
            <a:r>
              <a:rPr lang="en-US" i="1" dirty="0">
                <a:solidFill>
                  <a:schemeClr val="dk1"/>
                </a:solidFill>
                <a:latin typeface="Arial" panose="020B0604020202020204" pitchFamily="34" charset="0"/>
                <a:cs typeface="Arial" panose="020B0604020202020204" pitchFamily="34" charset="0"/>
              </a:rPr>
              <a:t>, O., &amp; Weiss, R. D. (2021). Sex differences in benzodiazepine misuse among adults with substance use disorders. Addictive Behaviors, 112, 106608.</a:t>
            </a:r>
            <a:r>
              <a:rPr lang="en-US" i="1" dirty="0">
                <a:solidFill>
                  <a:schemeClr val="dk1"/>
                </a:solidFill>
                <a:uFill>
                  <a:noFill/>
                </a:uFill>
                <a:latin typeface="Arial" panose="020B0604020202020204" pitchFamily="34" charset="0"/>
                <a:cs typeface="Arial" panose="020B0604020202020204" pitchFamily="34" charset="0"/>
                <a:hlinkClick r:id="rId8"/>
              </a:rPr>
              <a:t> https://doi.org/10.1016/j.addbeh.2020.106608</a:t>
            </a:r>
            <a:endParaRPr lang="en-US" dirty="0">
              <a:solidFill>
                <a:schemeClr val="dk1"/>
              </a:solidFill>
              <a:highlight>
                <a:schemeClr val="lt1"/>
              </a:highlight>
              <a:latin typeface="Arial" panose="020B0604020202020204" pitchFamily="34" charset="0"/>
              <a:cs typeface="Arial" panose="020B0604020202020204" pitchFamily="34" charset="0"/>
            </a:endParaRPr>
          </a:p>
          <a:p>
            <a:pPr marL="457200" indent="-285750" fontAlgn="auto">
              <a:spcBef>
                <a:spcPts val="0"/>
              </a:spcBef>
              <a:spcAft>
                <a:spcPts val="0"/>
              </a:spcAft>
              <a:buClr>
                <a:schemeClr val="dk1"/>
              </a:buClr>
              <a:buSzPts val="900"/>
              <a:buFont typeface="Arial" panose="020B0604020202020204" pitchFamily="34" charset="0"/>
              <a:buChar char="●"/>
              <a:defRPr/>
            </a:pPr>
            <a:r>
              <a:rPr lang="en-US" i="1" dirty="0">
                <a:solidFill>
                  <a:schemeClr val="dk1"/>
                </a:solidFill>
                <a:latin typeface="Arial" panose="020B0604020202020204" pitchFamily="34" charset="0"/>
                <a:cs typeface="Arial" panose="020B0604020202020204" pitchFamily="34" charset="0"/>
              </a:rPr>
              <a:t>McHugh, R. K., Peckham, A. D., </a:t>
            </a:r>
            <a:r>
              <a:rPr lang="en-US" i="1" dirty="0" err="1">
                <a:solidFill>
                  <a:schemeClr val="dk1"/>
                </a:solidFill>
                <a:latin typeface="Arial" panose="020B0604020202020204" pitchFamily="34" charset="0"/>
                <a:cs typeface="Arial" panose="020B0604020202020204" pitchFamily="34" charset="0"/>
              </a:rPr>
              <a:t>Björgvinsson</a:t>
            </a:r>
            <a:r>
              <a:rPr lang="en-US" i="1" dirty="0">
                <a:solidFill>
                  <a:schemeClr val="dk1"/>
                </a:solidFill>
                <a:latin typeface="Arial" panose="020B0604020202020204" pitchFamily="34" charset="0"/>
                <a:cs typeface="Arial" panose="020B0604020202020204" pitchFamily="34" charset="0"/>
              </a:rPr>
              <a:t>, T., Korte, F. M., &amp; Beard, C. (2020). Benzodiazepine misuse among adults receiving psychiatric treatment. Journal of Psychiatric Research, 128, 33–37. https://</a:t>
            </a:r>
            <a:r>
              <a:rPr lang="en-US" i="1" dirty="0" err="1">
                <a:solidFill>
                  <a:schemeClr val="dk1"/>
                </a:solidFill>
                <a:latin typeface="Arial" panose="020B0604020202020204" pitchFamily="34" charset="0"/>
                <a:cs typeface="Arial" panose="020B0604020202020204" pitchFamily="34" charset="0"/>
              </a:rPr>
              <a:t>doi.org</a:t>
            </a:r>
            <a:r>
              <a:rPr lang="en-US" i="1" dirty="0">
                <a:solidFill>
                  <a:schemeClr val="dk1"/>
                </a:solidFill>
                <a:latin typeface="Arial" panose="020B0604020202020204" pitchFamily="34" charset="0"/>
                <a:cs typeface="Arial" panose="020B0604020202020204" pitchFamily="34" charset="0"/>
              </a:rPr>
              <a:t>/10.1016/j.jpsychires.2020.05.020</a:t>
            </a:r>
          </a:p>
          <a:p>
            <a:pPr marL="457200" indent="-285750" fontAlgn="auto">
              <a:spcBef>
                <a:spcPts val="0"/>
              </a:spcBef>
              <a:spcAft>
                <a:spcPts val="0"/>
              </a:spcAft>
              <a:buClr>
                <a:schemeClr val="dk1"/>
              </a:buClr>
              <a:buSzPts val="900"/>
              <a:buFont typeface="Arial" panose="020B0604020202020204" pitchFamily="34" charset="0"/>
              <a:buChar char="●"/>
              <a:defRPr/>
            </a:pPr>
            <a:r>
              <a:rPr lang="en-US" i="1" dirty="0">
                <a:solidFill>
                  <a:schemeClr val="dk1"/>
                </a:solidFill>
                <a:latin typeface="Arial" panose="020B0604020202020204" pitchFamily="34" charset="0"/>
                <a:cs typeface="Arial" panose="020B0604020202020204" pitchFamily="34" charset="0"/>
              </a:rPr>
              <a:t>Morgan, S. G., Weymann, D., Pratt, B., </a:t>
            </a:r>
            <a:r>
              <a:rPr lang="en-US" i="1" dirty="0" err="1">
                <a:solidFill>
                  <a:schemeClr val="dk1"/>
                </a:solidFill>
                <a:latin typeface="Arial" panose="020B0604020202020204" pitchFamily="34" charset="0"/>
                <a:cs typeface="Arial" panose="020B0604020202020204" pitchFamily="34" charset="0"/>
              </a:rPr>
              <a:t>Smolina</a:t>
            </a:r>
            <a:r>
              <a:rPr lang="en-US" i="1" dirty="0">
                <a:solidFill>
                  <a:schemeClr val="dk1"/>
                </a:solidFill>
                <a:latin typeface="Arial" panose="020B0604020202020204" pitchFamily="34" charset="0"/>
                <a:cs typeface="Arial" panose="020B0604020202020204" pitchFamily="34" charset="0"/>
              </a:rPr>
              <a:t>, K., Gladstone, E. J., Raymond, C., &amp; </a:t>
            </a:r>
            <a:r>
              <a:rPr lang="en-US" i="1" dirty="0" err="1">
                <a:solidFill>
                  <a:schemeClr val="dk1"/>
                </a:solidFill>
                <a:latin typeface="Arial" panose="020B0604020202020204" pitchFamily="34" charset="0"/>
                <a:cs typeface="Arial" panose="020B0604020202020204" pitchFamily="34" charset="0"/>
              </a:rPr>
              <a:t>Mintzes</a:t>
            </a:r>
            <a:r>
              <a:rPr lang="en-US" i="1" dirty="0">
                <a:solidFill>
                  <a:schemeClr val="dk1"/>
                </a:solidFill>
                <a:latin typeface="Arial" panose="020B0604020202020204" pitchFamily="34" charset="0"/>
                <a:cs typeface="Arial" panose="020B0604020202020204" pitchFamily="34" charset="0"/>
              </a:rPr>
              <a:t>, B. (2016). Sex differences in the risk of receiving potentially inappropriate prescriptions among older adults. Age and Ageing, 45(4), 535–542.</a:t>
            </a:r>
            <a:r>
              <a:rPr lang="en-US" i="1" dirty="0">
                <a:solidFill>
                  <a:schemeClr val="dk1"/>
                </a:solidFill>
                <a:uFill>
                  <a:noFill/>
                </a:uFill>
                <a:latin typeface="Arial" panose="020B0604020202020204" pitchFamily="34" charset="0"/>
                <a:cs typeface="Arial" panose="020B0604020202020204" pitchFamily="34" charset="0"/>
                <a:hlinkClick r:id="rId9"/>
              </a:rPr>
              <a:t> https://doi.org/10.1093/ageing/afw074</a:t>
            </a:r>
            <a:endParaRPr lang="en-US" i="1" dirty="0">
              <a:solidFill>
                <a:schemeClr val="dk1"/>
              </a:solidFill>
              <a:latin typeface="Arial" panose="020B0604020202020204" pitchFamily="34" charset="0"/>
              <a:cs typeface="Arial" panose="020B0604020202020204" pitchFamily="34" charset="0"/>
            </a:endParaRPr>
          </a:p>
          <a:p>
            <a:pPr marL="457200" indent="-285750" fontAlgn="auto">
              <a:spcBef>
                <a:spcPts val="0"/>
              </a:spcBef>
              <a:spcAft>
                <a:spcPts val="0"/>
              </a:spcAft>
              <a:buClr>
                <a:schemeClr val="dk1"/>
              </a:buClr>
              <a:buSzPts val="900"/>
              <a:buFont typeface="Arial" panose="020B0604020202020204" pitchFamily="34" charset="0"/>
              <a:buChar char="●"/>
              <a:defRPr/>
            </a:pPr>
            <a:r>
              <a:rPr lang="en-US" i="1" dirty="0">
                <a:solidFill>
                  <a:schemeClr val="dk1"/>
                </a:solidFill>
                <a:latin typeface="Arial" panose="020B0604020202020204" pitchFamily="34" charset="0"/>
                <a:cs typeface="Arial" panose="020B0604020202020204" pitchFamily="34" charset="0"/>
              </a:rPr>
              <a:t>Colucci, R. A., Silver, M. J., &amp; </a:t>
            </a:r>
            <a:r>
              <a:rPr lang="en-US" i="1" dirty="0" err="1">
                <a:solidFill>
                  <a:schemeClr val="dk1"/>
                </a:solidFill>
                <a:latin typeface="Arial" panose="020B0604020202020204" pitchFamily="34" charset="0"/>
                <a:cs typeface="Arial" panose="020B0604020202020204" pitchFamily="34" charset="0"/>
              </a:rPr>
              <a:t>Shubrook</a:t>
            </a:r>
            <a:r>
              <a:rPr lang="en-US" i="1" dirty="0">
                <a:solidFill>
                  <a:schemeClr val="dk1"/>
                </a:solidFill>
                <a:latin typeface="Arial" panose="020B0604020202020204" pitchFamily="34" charset="0"/>
                <a:cs typeface="Arial" panose="020B0604020202020204" pitchFamily="34" charset="0"/>
              </a:rPr>
              <a:t>, J. (2010). Common types of supraventricular tachycardia: Diagnosis and management. American Family Physician, 82(8), 942–952.</a:t>
            </a:r>
          </a:p>
          <a:p>
            <a:pPr marL="457200" indent="-285750" fontAlgn="auto">
              <a:spcBef>
                <a:spcPts val="0"/>
              </a:spcBef>
              <a:spcAft>
                <a:spcPts val="0"/>
              </a:spcAft>
              <a:buClr>
                <a:schemeClr val="dk1"/>
              </a:buClr>
              <a:buSzPts val="900"/>
              <a:buFont typeface="Arial" panose="020B0604020202020204" pitchFamily="34" charset="0"/>
              <a:buChar char="●"/>
              <a:defRPr/>
            </a:pPr>
            <a:r>
              <a:rPr lang="en-US" i="1" dirty="0">
                <a:solidFill>
                  <a:schemeClr val="dk1"/>
                </a:solidFill>
                <a:latin typeface="Arial" panose="020B0604020202020204" pitchFamily="34" charset="0"/>
                <a:cs typeface="Arial" panose="020B0604020202020204" pitchFamily="34" charset="0"/>
              </a:rPr>
              <a:t>Quinn, P. O., &amp; </a:t>
            </a:r>
            <a:r>
              <a:rPr lang="en-US" i="1" dirty="0" err="1">
                <a:solidFill>
                  <a:schemeClr val="dk1"/>
                </a:solidFill>
                <a:latin typeface="Arial" panose="020B0604020202020204" pitchFamily="34" charset="0"/>
                <a:cs typeface="Arial" panose="020B0604020202020204" pitchFamily="34" charset="0"/>
              </a:rPr>
              <a:t>Madhoo</a:t>
            </a:r>
            <a:r>
              <a:rPr lang="en-US" i="1" dirty="0">
                <a:solidFill>
                  <a:schemeClr val="dk1"/>
                </a:solidFill>
                <a:latin typeface="Arial" panose="020B0604020202020204" pitchFamily="34" charset="0"/>
                <a:cs typeface="Arial" panose="020B0604020202020204" pitchFamily="34" charset="0"/>
              </a:rPr>
              <a:t>, M. (2014). A review of attention-deficit/hyperactivity disorder in women and girls: Uncovering this hidden diagnosis. The Primary Care Companion for CNS Disorders, 16(3), PCC.13r01596. </a:t>
            </a:r>
            <a:r>
              <a:rPr lang="en-US" i="1" u="sng" dirty="0">
                <a:solidFill>
                  <a:schemeClr val="dk1"/>
                </a:solidFill>
                <a:latin typeface="Arial" panose="020B0604020202020204" pitchFamily="34" charset="0"/>
                <a:cs typeface="Arial" panose="020B0604020202020204" pitchFamily="34" charset="0"/>
                <a:hlinkClick r:id="rId10"/>
              </a:rPr>
              <a:t>https://doi.org/10.4088/PCC.13r01596</a:t>
            </a:r>
            <a:endParaRPr lang="en-US" i="1" dirty="0">
              <a:solidFill>
                <a:schemeClr val="dk1"/>
              </a:solidFill>
              <a:latin typeface="Arial" panose="020B0604020202020204" pitchFamily="34" charset="0"/>
              <a:cs typeface="Arial" panose="020B0604020202020204" pitchFamily="34" charset="0"/>
            </a:endParaRPr>
          </a:p>
          <a:p>
            <a:pPr marL="457200" indent="-285750" fontAlgn="auto">
              <a:spcBef>
                <a:spcPts val="0"/>
              </a:spcBef>
              <a:spcAft>
                <a:spcPts val="0"/>
              </a:spcAft>
              <a:buClr>
                <a:schemeClr val="dk1"/>
              </a:buClr>
              <a:buSzPts val="900"/>
              <a:buFont typeface="Arial" panose="020B0604020202020204" pitchFamily="34" charset="0"/>
              <a:buChar char="●"/>
              <a:defRPr/>
            </a:pPr>
            <a:r>
              <a:rPr lang="en-US" dirty="0">
                <a:solidFill>
                  <a:schemeClr val="dk1"/>
                </a:solidFill>
                <a:latin typeface="Arial" panose="020B0604020202020204" pitchFamily="34" charset="0"/>
                <a:cs typeface="Arial" panose="020B0604020202020204" pitchFamily="34" charset="0"/>
              </a:rPr>
              <a:t>Wick, J. Y. (2013). The history of benzodiazepines. The Consultant Pharmacist, 28(9), 538–548. https://</a:t>
            </a:r>
            <a:r>
              <a:rPr lang="en-US" dirty="0" err="1">
                <a:solidFill>
                  <a:schemeClr val="dk1"/>
                </a:solidFill>
                <a:latin typeface="Arial" panose="020B0604020202020204" pitchFamily="34" charset="0"/>
                <a:cs typeface="Arial" panose="020B0604020202020204" pitchFamily="34" charset="0"/>
              </a:rPr>
              <a:t>doi.org</a:t>
            </a:r>
            <a:r>
              <a:rPr lang="en-US" dirty="0">
                <a:solidFill>
                  <a:schemeClr val="dk1"/>
                </a:solidFill>
                <a:latin typeface="Arial" panose="020B0604020202020204" pitchFamily="34" charset="0"/>
                <a:cs typeface="Arial" panose="020B0604020202020204" pitchFamily="34" charset="0"/>
              </a:rPr>
              <a:t>/10.4140/TCP.n.2013.538</a:t>
            </a:r>
          </a:p>
          <a:p>
            <a:pPr marL="457200" indent="-285750" fontAlgn="auto">
              <a:spcBef>
                <a:spcPts val="0"/>
              </a:spcBef>
              <a:spcAft>
                <a:spcPts val="0"/>
              </a:spcAft>
              <a:buClr>
                <a:schemeClr val="dk1"/>
              </a:buClr>
              <a:buSzPts val="900"/>
              <a:buFont typeface="Arial" panose="020B0604020202020204" pitchFamily="34" charset="0"/>
              <a:buChar char="●"/>
              <a:defRPr/>
            </a:pPr>
            <a:r>
              <a:rPr lang="en-US" dirty="0" err="1">
                <a:solidFill>
                  <a:schemeClr val="dk1"/>
                </a:solidFill>
                <a:latin typeface="Arial" panose="020B0604020202020204" pitchFamily="34" charset="0"/>
                <a:cs typeface="Arial" panose="020B0604020202020204" pitchFamily="34" charset="0"/>
              </a:rPr>
              <a:t>Movig</a:t>
            </a:r>
            <a:r>
              <a:rPr lang="en-US" dirty="0">
                <a:solidFill>
                  <a:schemeClr val="dk1"/>
                </a:solidFill>
                <a:latin typeface="Arial" panose="020B0604020202020204" pitchFamily="34" charset="0"/>
                <a:cs typeface="Arial" panose="020B0604020202020204" pitchFamily="34" charset="0"/>
              </a:rPr>
              <a:t>, K. L. L., </a:t>
            </a:r>
            <a:r>
              <a:rPr lang="en-US" dirty="0" err="1">
                <a:solidFill>
                  <a:schemeClr val="dk1"/>
                </a:solidFill>
                <a:latin typeface="Arial" panose="020B0604020202020204" pitchFamily="34" charset="0"/>
                <a:cs typeface="Arial" panose="020B0604020202020204" pitchFamily="34" charset="0"/>
              </a:rPr>
              <a:t>Mathijssen</a:t>
            </a:r>
            <a:r>
              <a:rPr lang="en-US" dirty="0">
                <a:solidFill>
                  <a:schemeClr val="dk1"/>
                </a:solidFill>
                <a:latin typeface="Arial" panose="020B0604020202020204" pitchFamily="34" charset="0"/>
                <a:cs typeface="Arial" panose="020B0604020202020204" pitchFamily="34" charset="0"/>
              </a:rPr>
              <a:t>, M. P. M., Nagel, P. H. A., van </a:t>
            </a:r>
            <a:r>
              <a:rPr lang="en-US" dirty="0" err="1">
                <a:solidFill>
                  <a:schemeClr val="dk1"/>
                </a:solidFill>
                <a:latin typeface="Arial" panose="020B0604020202020204" pitchFamily="34" charset="0"/>
                <a:cs typeface="Arial" panose="020B0604020202020204" pitchFamily="34" charset="0"/>
              </a:rPr>
              <a:t>Egmond</a:t>
            </a:r>
            <a:r>
              <a:rPr lang="en-US" dirty="0">
                <a:solidFill>
                  <a:schemeClr val="dk1"/>
                </a:solidFill>
                <a:latin typeface="Arial" panose="020B0604020202020204" pitchFamily="34" charset="0"/>
                <a:cs typeface="Arial" panose="020B0604020202020204" pitchFamily="34" charset="0"/>
              </a:rPr>
              <a:t>, T., de </a:t>
            </a:r>
            <a:r>
              <a:rPr lang="en-US" dirty="0" err="1">
                <a:solidFill>
                  <a:schemeClr val="dk1"/>
                </a:solidFill>
                <a:latin typeface="Arial" panose="020B0604020202020204" pitchFamily="34" charset="0"/>
                <a:cs typeface="Arial" panose="020B0604020202020204" pitchFamily="34" charset="0"/>
              </a:rPr>
              <a:t>Gier</a:t>
            </a:r>
            <a:r>
              <a:rPr lang="en-US" dirty="0">
                <a:solidFill>
                  <a:schemeClr val="dk1"/>
                </a:solidFill>
                <a:latin typeface="Arial" panose="020B0604020202020204" pitchFamily="34" charset="0"/>
                <a:cs typeface="Arial" panose="020B0604020202020204" pitchFamily="34" charset="0"/>
              </a:rPr>
              <a:t>, J. J., </a:t>
            </a:r>
            <a:r>
              <a:rPr lang="en-US" dirty="0" err="1">
                <a:solidFill>
                  <a:schemeClr val="dk1"/>
                </a:solidFill>
                <a:latin typeface="Arial" panose="020B0604020202020204" pitchFamily="34" charset="0"/>
                <a:cs typeface="Arial" panose="020B0604020202020204" pitchFamily="34" charset="0"/>
              </a:rPr>
              <a:t>Leufkens</a:t>
            </a:r>
            <a:r>
              <a:rPr lang="en-US" dirty="0">
                <a:solidFill>
                  <a:schemeClr val="dk1"/>
                </a:solidFill>
                <a:latin typeface="Arial" panose="020B0604020202020204" pitchFamily="34" charset="0"/>
                <a:cs typeface="Arial" panose="020B0604020202020204" pitchFamily="34" charset="0"/>
              </a:rPr>
              <a:t>, H. G. M., &amp; Egberts, A. C. G. (2004). Psychoactive substance use and the risk of motor vehicle accidents. Accident; Analysis and Prevention, 36(4), 631–636.</a:t>
            </a:r>
            <a:r>
              <a:rPr lang="en-US" dirty="0">
                <a:solidFill>
                  <a:schemeClr val="dk1"/>
                </a:solidFill>
                <a:uFill>
                  <a:noFill/>
                </a:uFill>
                <a:latin typeface="Arial" panose="020B0604020202020204" pitchFamily="34" charset="0"/>
                <a:cs typeface="Arial" panose="020B0604020202020204" pitchFamily="34" charset="0"/>
                <a:hlinkClick r:id="rId11"/>
              </a:rPr>
              <a:t> https://doi.org/10.1016/S0001-4575(03)00084-8</a:t>
            </a:r>
            <a:endParaRPr lang="en-US" dirty="0">
              <a:solidFill>
                <a:schemeClr val="dk1"/>
              </a:solidFill>
              <a:latin typeface="Arial" panose="020B0604020202020204" pitchFamily="34" charset="0"/>
              <a:cs typeface="Arial" panose="020B0604020202020204" pitchFamily="34" charset="0"/>
            </a:endParaRPr>
          </a:p>
          <a:p>
            <a:pPr marL="457200" indent="-285750" fontAlgn="auto">
              <a:spcBef>
                <a:spcPts val="0"/>
              </a:spcBef>
              <a:spcAft>
                <a:spcPts val="0"/>
              </a:spcAft>
              <a:buClr>
                <a:schemeClr val="dk1"/>
              </a:buClr>
              <a:buSzPts val="900"/>
              <a:buFont typeface="Arial" panose="020B0604020202020204" pitchFamily="34" charset="0"/>
              <a:buChar char="●"/>
              <a:defRPr/>
            </a:pPr>
            <a:r>
              <a:rPr lang="en-US" dirty="0">
                <a:solidFill>
                  <a:schemeClr val="dk1"/>
                </a:solidFill>
                <a:latin typeface="Arial" panose="020B0604020202020204" pitchFamily="34" charset="0"/>
                <a:cs typeface="Arial" panose="020B0604020202020204" pitchFamily="34" charset="0"/>
              </a:rPr>
              <a:t>Finkle, W. D., Der, J. S., Greenland, S., Adams, J. L., Ridgeway, G., </a:t>
            </a:r>
            <a:r>
              <a:rPr lang="en-US" dirty="0" err="1">
                <a:solidFill>
                  <a:schemeClr val="dk1"/>
                </a:solidFill>
                <a:latin typeface="Arial" panose="020B0604020202020204" pitchFamily="34" charset="0"/>
                <a:cs typeface="Arial" panose="020B0604020202020204" pitchFamily="34" charset="0"/>
              </a:rPr>
              <a:t>Blaschke</a:t>
            </a:r>
            <a:r>
              <a:rPr lang="en-US" dirty="0">
                <a:solidFill>
                  <a:schemeClr val="dk1"/>
                </a:solidFill>
                <a:latin typeface="Arial" panose="020B0604020202020204" pitchFamily="34" charset="0"/>
                <a:cs typeface="Arial" panose="020B0604020202020204" pitchFamily="34" charset="0"/>
              </a:rPr>
              <a:t>, T., Wang, Z., Dell, R. M., &amp; </a:t>
            </a:r>
            <a:r>
              <a:rPr lang="en-US" dirty="0" err="1">
                <a:solidFill>
                  <a:schemeClr val="dk1"/>
                </a:solidFill>
                <a:latin typeface="Arial" panose="020B0604020202020204" pitchFamily="34" charset="0"/>
                <a:cs typeface="Arial" panose="020B0604020202020204" pitchFamily="34" charset="0"/>
              </a:rPr>
              <a:t>VanRiper</a:t>
            </a:r>
            <a:r>
              <a:rPr lang="en-US" dirty="0">
                <a:solidFill>
                  <a:schemeClr val="dk1"/>
                </a:solidFill>
                <a:latin typeface="Arial" panose="020B0604020202020204" pitchFamily="34" charset="0"/>
                <a:cs typeface="Arial" panose="020B0604020202020204" pitchFamily="34" charset="0"/>
              </a:rPr>
              <a:t>, K. B. (2011). Risk of fractures requiring hospitalization after an initial prescription for zolpidem, alprazolam, lorazepam, or diazepam in older adults. Journal of the American Geriatrics Society, 59(10), 1883–1890. https://</a:t>
            </a:r>
            <a:r>
              <a:rPr lang="en-US" dirty="0" err="1">
                <a:solidFill>
                  <a:schemeClr val="dk1"/>
                </a:solidFill>
                <a:latin typeface="Arial" panose="020B0604020202020204" pitchFamily="34" charset="0"/>
                <a:cs typeface="Arial" panose="020B0604020202020204" pitchFamily="34" charset="0"/>
              </a:rPr>
              <a:t>doi.org</a:t>
            </a:r>
            <a:r>
              <a:rPr lang="en-US" dirty="0">
                <a:solidFill>
                  <a:schemeClr val="dk1"/>
                </a:solidFill>
                <a:latin typeface="Arial" panose="020B0604020202020204" pitchFamily="34" charset="0"/>
                <a:cs typeface="Arial" panose="020B0604020202020204" pitchFamily="34" charset="0"/>
              </a:rPr>
              <a:t>/10.1111/j.1532-5415.2011.03591.x</a:t>
            </a:r>
          </a:p>
          <a:p>
            <a:pPr marL="457200" indent="-285750" fontAlgn="auto">
              <a:spcBef>
                <a:spcPts val="0"/>
              </a:spcBef>
              <a:spcAft>
                <a:spcPts val="0"/>
              </a:spcAft>
              <a:buClr>
                <a:schemeClr val="dk1"/>
              </a:buClr>
              <a:buSzPts val="900"/>
              <a:buFont typeface="Arial" panose="020B0604020202020204" pitchFamily="34" charset="0"/>
              <a:buChar char="●"/>
              <a:defRPr/>
            </a:pPr>
            <a:r>
              <a:rPr lang="en-US" dirty="0">
                <a:solidFill>
                  <a:schemeClr val="dk1"/>
                </a:solidFill>
                <a:latin typeface="Arial" panose="020B0604020202020204" pitchFamily="34" charset="0"/>
                <a:cs typeface="Arial" panose="020B0604020202020204" pitchFamily="34" charset="0"/>
              </a:rPr>
              <a:t>Thomas, R. E. (1998). Benzodiazepine use and motor vehicle accidents. Systematic review of reported association. Canadian Family Physician </a:t>
            </a:r>
            <a:r>
              <a:rPr lang="en-US" dirty="0" err="1">
                <a:solidFill>
                  <a:schemeClr val="dk1"/>
                </a:solidFill>
                <a:latin typeface="Arial" panose="020B0604020202020204" pitchFamily="34" charset="0"/>
                <a:cs typeface="Arial" panose="020B0604020202020204" pitchFamily="34" charset="0"/>
              </a:rPr>
              <a:t>Medecin</a:t>
            </a:r>
            <a:r>
              <a:rPr lang="en-US" dirty="0">
                <a:solidFill>
                  <a:schemeClr val="dk1"/>
                </a:solidFill>
                <a:latin typeface="Arial" panose="020B0604020202020204" pitchFamily="34" charset="0"/>
                <a:cs typeface="Arial" panose="020B0604020202020204" pitchFamily="34" charset="0"/>
              </a:rPr>
              <a:t> De </a:t>
            </a:r>
            <a:r>
              <a:rPr lang="en-US" dirty="0" err="1">
                <a:solidFill>
                  <a:schemeClr val="dk1"/>
                </a:solidFill>
                <a:latin typeface="Arial" panose="020B0604020202020204" pitchFamily="34" charset="0"/>
                <a:cs typeface="Arial" panose="020B0604020202020204" pitchFamily="34" charset="0"/>
              </a:rPr>
              <a:t>Famille</a:t>
            </a:r>
            <a:r>
              <a:rPr lang="en-US" dirty="0">
                <a:solidFill>
                  <a:schemeClr val="dk1"/>
                </a:solidFill>
                <a:latin typeface="Arial" panose="020B0604020202020204" pitchFamily="34" charset="0"/>
                <a:cs typeface="Arial" panose="020B0604020202020204" pitchFamily="34" charset="0"/>
              </a:rPr>
              <a:t> </a:t>
            </a:r>
            <a:r>
              <a:rPr lang="en-US" dirty="0" err="1">
                <a:solidFill>
                  <a:schemeClr val="dk1"/>
                </a:solidFill>
                <a:latin typeface="Arial" panose="020B0604020202020204" pitchFamily="34" charset="0"/>
                <a:cs typeface="Arial" panose="020B0604020202020204" pitchFamily="34" charset="0"/>
              </a:rPr>
              <a:t>Canadien</a:t>
            </a:r>
            <a:r>
              <a:rPr lang="en-US" dirty="0">
                <a:solidFill>
                  <a:schemeClr val="dk1"/>
                </a:solidFill>
                <a:latin typeface="Arial" panose="020B0604020202020204" pitchFamily="34" charset="0"/>
                <a:cs typeface="Arial" panose="020B0604020202020204" pitchFamily="34" charset="0"/>
              </a:rPr>
              <a:t>, 44, 799–808.</a:t>
            </a:r>
          </a:p>
          <a:p>
            <a:pPr marL="457200" indent="-285750" fontAlgn="auto">
              <a:spcBef>
                <a:spcPts val="0"/>
              </a:spcBef>
              <a:spcAft>
                <a:spcPts val="0"/>
              </a:spcAft>
              <a:buClr>
                <a:schemeClr val="dk1"/>
              </a:buClr>
              <a:buSzPts val="900"/>
              <a:buFont typeface="Arial" panose="020B0604020202020204" pitchFamily="34" charset="0"/>
              <a:buChar char="●"/>
              <a:defRPr/>
            </a:pPr>
            <a:r>
              <a:rPr lang="en-US" dirty="0">
                <a:solidFill>
                  <a:schemeClr val="dk1"/>
                </a:solidFill>
                <a:uFill>
                  <a:noFill/>
                </a:uFill>
                <a:latin typeface="Arial" panose="020B0604020202020204" pitchFamily="34" charset="0"/>
                <a:cs typeface="Arial" panose="020B0604020202020204" pitchFamily="34" charset="0"/>
                <a:hlinkClick r:id="rId12"/>
              </a:rPr>
              <a:t>https://health.gov/healthypeople/objectives-and-data/data-sources-and-methods/data-sources/healthcare-effectiveness-data-and-information-set-hedis</a:t>
            </a:r>
            <a:r>
              <a:rPr lang="en-US" u="sng" dirty="0">
                <a:solidFill>
                  <a:schemeClr val="dk1"/>
                </a:solidFill>
                <a:latin typeface="Arial" panose="020B0604020202020204" pitchFamily="34" charset="0"/>
                <a:cs typeface="Arial" panose="020B0604020202020204" pitchFamily="34" charset="0"/>
              </a:rPr>
              <a:t> </a:t>
            </a:r>
            <a:r>
              <a:rPr lang="en-US" dirty="0">
                <a:solidFill>
                  <a:schemeClr val="dk1"/>
                </a:solidFill>
                <a:latin typeface="Arial" panose="020B0604020202020204" pitchFamily="34" charset="0"/>
                <a:cs typeface="Arial" panose="020B0604020202020204" pitchFamily="34" charset="0"/>
              </a:rPr>
              <a:t>Accessed 4/3/23</a:t>
            </a:r>
          </a:p>
          <a:p>
            <a:pPr marL="457200" indent="-285750" fontAlgn="auto">
              <a:spcBef>
                <a:spcPts val="0"/>
              </a:spcBef>
              <a:spcAft>
                <a:spcPts val="0"/>
              </a:spcAft>
              <a:buClr>
                <a:schemeClr val="dk1"/>
              </a:buClr>
              <a:buSzPts val="900"/>
              <a:buFont typeface="Arial" panose="020B0604020202020204" pitchFamily="34" charset="0"/>
              <a:buChar char="●"/>
              <a:defRPr/>
            </a:pPr>
            <a:r>
              <a:rPr lang="en-US" dirty="0">
                <a:solidFill>
                  <a:schemeClr val="dk1"/>
                </a:solidFill>
                <a:uFill>
                  <a:noFill/>
                </a:uFill>
                <a:latin typeface="Arial" panose="020B0604020202020204" pitchFamily="34" charset="0"/>
                <a:cs typeface="Arial" panose="020B0604020202020204" pitchFamily="34" charset="0"/>
                <a:hlinkClick r:id="rId13"/>
              </a:rPr>
              <a:t>https://www.fda.gov/news-events/press-announcements/fda-requiring-labeling-changes-benzodiazepines</a:t>
            </a:r>
            <a:r>
              <a:rPr lang="en-US" dirty="0">
                <a:solidFill>
                  <a:schemeClr val="dk1"/>
                </a:solidFill>
                <a:latin typeface="Arial" panose="020B0604020202020204" pitchFamily="34" charset="0"/>
                <a:cs typeface="Arial" panose="020B0604020202020204" pitchFamily="34" charset="0"/>
              </a:rPr>
              <a:t> Accessed 4/3/23</a:t>
            </a:r>
          </a:p>
          <a:p>
            <a:pPr marL="457200" indent="-285750" fontAlgn="auto">
              <a:spcBef>
                <a:spcPts val="0"/>
              </a:spcBef>
              <a:spcAft>
                <a:spcPts val="0"/>
              </a:spcAft>
              <a:buClr>
                <a:schemeClr val="dk1"/>
              </a:buClr>
              <a:buSzPts val="900"/>
              <a:buFont typeface="Arial" panose="020B0604020202020204" pitchFamily="34" charset="0"/>
              <a:buChar char="●"/>
              <a:defRPr/>
            </a:pPr>
            <a:r>
              <a:rPr lang="en-US" dirty="0">
                <a:solidFill>
                  <a:schemeClr val="dk1"/>
                </a:solidFill>
                <a:uFill>
                  <a:noFill/>
                </a:uFill>
                <a:latin typeface="Arial" panose="020B0604020202020204" pitchFamily="34" charset="0"/>
                <a:cs typeface="Arial" panose="020B0604020202020204" pitchFamily="34" charset="0"/>
                <a:hlinkClick r:id="rId14"/>
              </a:rPr>
              <a:t>https://grants.nih.gov/grants/guide/rfa-files/RFA-FD-22-027.html</a:t>
            </a:r>
            <a:r>
              <a:rPr lang="en-US" dirty="0">
                <a:solidFill>
                  <a:schemeClr val="dk1"/>
                </a:solidFill>
                <a:latin typeface="Arial" panose="020B0604020202020204" pitchFamily="34" charset="0"/>
                <a:cs typeface="Arial" panose="020B0604020202020204" pitchFamily="34" charset="0"/>
              </a:rPr>
              <a:t> Accessed 4/3/23</a:t>
            </a:r>
            <a:endParaRPr lang="en-US" dirty="0">
              <a:solidFill>
                <a:schemeClr val="dk1"/>
              </a:solidFill>
              <a:highlight>
                <a:schemeClr val="lt1"/>
              </a:highlight>
              <a:latin typeface="Arial" panose="020B0604020202020204" pitchFamily="34" charset="0"/>
              <a:cs typeface="Arial" panose="020B0604020202020204" pitchFamily="34" charset="0"/>
            </a:endParaRPr>
          </a:p>
          <a:p>
            <a:pPr marL="0" indent="0" fontAlgn="auto">
              <a:buFont typeface="Arial" panose="020B0604020202020204" pitchFamily="34" charset="0"/>
              <a:buNone/>
              <a:defRPr/>
            </a:pPr>
            <a:endParaRPr lang="en-US" dirty="0">
              <a:solidFill>
                <a:schemeClr val="tx1">
                  <a:lumMod val="85000"/>
                  <a:lumOff val="15000"/>
                </a:schemeClr>
              </a:solidFill>
            </a:endParaRPr>
          </a:p>
        </p:txBody>
      </p:sp>
      <p:sp>
        <p:nvSpPr>
          <p:cNvPr id="121859" name="Title 3">
            <a:extLst>
              <a:ext uri="{FF2B5EF4-FFF2-40B4-BE49-F238E27FC236}">
                <a16:creationId xmlns:a16="http://schemas.microsoft.com/office/drawing/2014/main" id="{80307CD8-53A9-C82C-AA29-5EA1C4125E9E}"/>
              </a:ext>
            </a:extLst>
          </p:cNvPr>
          <p:cNvSpPr>
            <a:spLocks noGrp="1" noChangeArrowheads="1"/>
          </p:cNvSpPr>
          <p:nvPr>
            <p:ph type="title"/>
          </p:nvPr>
        </p:nvSpPr>
        <p:spPr/>
        <p:txBody>
          <a:bodyPr/>
          <a:lstStyle/>
          <a:p>
            <a:r>
              <a:rPr lang="en-US" altLang="en-US"/>
              <a:t>References</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4DF7B90-1D66-AA07-E711-AF4200F542B6}"/>
              </a:ext>
            </a:extLst>
          </p:cNvPr>
          <p:cNvSpPr>
            <a:spLocks noGrp="1"/>
          </p:cNvSpPr>
          <p:nvPr>
            <p:ph idx="1"/>
          </p:nvPr>
        </p:nvSpPr>
        <p:spPr/>
        <p:txBody>
          <a:bodyPr rtlCol="0">
            <a:normAutofit fontScale="55000" lnSpcReduction="20000"/>
          </a:bodyPr>
          <a:lstStyle/>
          <a:p>
            <a:pPr marL="457200" indent="-285750" fontAlgn="auto">
              <a:spcBef>
                <a:spcPts val="0"/>
              </a:spcBef>
              <a:spcAft>
                <a:spcPts val="0"/>
              </a:spcAft>
              <a:buClr>
                <a:schemeClr val="dk1"/>
              </a:buClr>
              <a:buSzPts val="900"/>
              <a:buFont typeface="Arial" panose="020B0604020202020204" pitchFamily="34" charset="0"/>
              <a:buChar char="●"/>
              <a:defRPr/>
            </a:pPr>
            <a:r>
              <a:rPr lang="en-US" dirty="0">
                <a:solidFill>
                  <a:schemeClr val="dk1"/>
                </a:solidFill>
                <a:uFill>
                  <a:noFill/>
                </a:uFill>
                <a:latin typeface="Arial" panose="020B0604020202020204" pitchFamily="34" charset="0"/>
                <a:cs typeface="Arial" panose="020B0604020202020204" pitchFamily="34" charset="0"/>
                <a:hlinkClick r:id="rId2"/>
              </a:rPr>
              <a:t>https://www.sos.state.co.us/CCR/eDocketDetails.do?trackingNum=2022-00660</a:t>
            </a:r>
            <a:r>
              <a:rPr lang="en-US" u="sng" dirty="0">
                <a:solidFill>
                  <a:schemeClr val="dk1"/>
                </a:solidFill>
                <a:latin typeface="Arial" panose="020B0604020202020204" pitchFamily="34" charset="0"/>
                <a:cs typeface="Arial" panose="020B0604020202020204" pitchFamily="34" charset="0"/>
              </a:rPr>
              <a:t>  </a:t>
            </a:r>
            <a:r>
              <a:rPr lang="en-US" dirty="0">
                <a:solidFill>
                  <a:schemeClr val="dk1"/>
                </a:solidFill>
                <a:latin typeface="Arial" panose="020B0604020202020204" pitchFamily="34" charset="0"/>
                <a:cs typeface="Arial" panose="020B0604020202020204" pitchFamily="34" charset="0"/>
              </a:rPr>
              <a:t>Accessed 4/3/23</a:t>
            </a:r>
          </a:p>
          <a:p>
            <a:pPr marL="457200" indent="-285750" fontAlgn="auto">
              <a:spcBef>
                <a:spcPts val="0"/>
              </a:spcBef>
              <a:spcAft>
                <a:spcPts val="0"/>
              </a:spcAft>
              <a:buClr>
                <a:schemeClr val="dk1"/>
              </a:buClr>
              <a:buSzPts val="900"/>
              <a:buFont typeface="Arial" panose="020B0604020202020204" pitchFamily="34" charset="0"/>
              <a:buChar char="●"/>
              <a:defRPr/>
            </a:pPr>
            <a:r>
              <a:rPr lang="en-US" dirty="0">
                <a:solidFill>
                  <a:schemeClr val="dk1"/>
                </a:solidFill>
                <a:uFill>
                  <a:noFill/>
                </a:uFill>
                <a:latin typeface="Arial" panose="020B0604020202020204" pitchFamily="34" charset="0"/>
                <a:cs typeface="Arial" panose="020B0604020202020204" pitchFamily="34" charset="0"/>
                <a:hlinkClick r:id="rId3"/>
              </a:rPr>
              <a:t>https://malegislature.gov/Bills/192/H2117.Html</a:t>
            </a:r>
            <a:r>
              <a:rPr lang="en-US" dirty="0">
                <a:solidFill>
                  <a:schemeClr val="dk1"/>
                </a:solidFill>
                <a:latin typeface="Arial" panose="020B0604020202020204" pitchFamily="34" charset="0"/>
                <a:cs typeface="Arial" panose="020B0604020202020204" pitchFamily="34" charset="0"/>
              </a:rPr>
              <a:t> Accessed 4/3/23</a:t>
            </a:r>
          </a:p>
          <a:p>
            <a:pPr marL="457200" indent="-285750" fontAlgn="auto">
              <a:spcBef>
                <a:spcPts val="0"/>
              </a:spcBef>
              <a:spcAft>
                <a:spcPts val="0"/>
              </a:spcAft>
              <a:buClr>
                <a:schemeClr val="dk1"/>
              </a:buClr>
              <a:buSzPts val="900"/>
              <a:buFont typeface="Arial" panose="020B0604020202020204" pitchFamily="34" charset="0"/>
              <a:buChar char="●"/>
              <a:defRPr/>
            </a:pPr>
            <a:r>
              <a:rPr lang="en-US" dirty="0">
                <a:solidFill>
                  <a:schemeClr val="dk1"/>
                </a:solidFill>
                <a:uFill>
                  <a:noFill/>
                </a:uFill>
                <a:latin typeface="Arial" panose="020B0604020202020204" pitchFamily="34" charset="0"/>
                <a:cs typeface="Arial" panose="020B0604020202020204" pitchFamily="34" charset="0"/>
                <a:hlinkClick r:id="rId4"/>
              </a:rPr>
              <a:t>https://alabamaretail.org/news/stop-xanax-rescheduling/</a:t>
            </a:r>
            <a:r>
              <a:rPr lang="en-US" dirty="0">
                <a:solidFill>
                  <a:schemeClr val="dk1"/>
                </a:solidFill>
                <a:latin typeface="Arial" panose="020B0604020202020204" pitchFamily="34" charset="0"/>
                <a:cs typeface="Arial" panose="020B0604020202020204" pitchFamily="34" charset="0"/>
              </a:rPr>
              <a:t> Accessed 4/3/23</a:t>
            </a:r>
          </a:p>
          <a:p>
            <a:pPr marL="457200" indent="-285750" fontAlgn="auto">
              <a:spcBef>
                <a:spcPts val="0"/>
              </a:spcBef>
              <a:spcAft>
                <a:spcPts val="0"/>
              </a:spcAft>
              <a:buClr>
                <a:schemeClr val="dk1"/>
              </a:buClr>
              <a:buSzPts val="900"/>
              <a:buFont typeface="Arial" panose="020B0604020202020204" pitchFamily="34" charset="0"/>
              <a:buChar char="●"/>
              <a:defRPr/>
            </a:pPr>
            <a:r>
              <a:rPr lang="en-US" dirty="0">
                <a:solidFill>
                  <a:schemeClr val="dk1"/>
                </a:solidFill>
                <a:uFill>
                  <a:noFill/>
                </a:uFill>
                <a:latin typeface="Arial" panose="020B0604020202020204" pitchFamily="34" charset="0"/>
                <a:cs typeface="Arial" panose="020B0604020202020204" pitchFamily="34" charset="0"/>
                <a:hlinkClick r:id="rId5"/>
              </a:rPr>
              <a:t>https://pub.njleg.gov/bills/2022/A1000/628_I1.PDF</a:t>
            </a:r>
            <a:r>
              <a:rPr lang="en-US" dirty="0">
                <a:solidFill>
                  <a:schemeClr val="dk1"/>
                </a:solidFill>
                <a:latin typeface="Arial" panose="020B0604020202020204" pitchFamily="34" charset="0"/>
                <a:cs typeface="Arial" panose="020B0604020202020204" pitchFamily="34" charset="0"/>
              </a:rPr>
              <a:t> Accessed 4/3/23</a:t>
            </a:r>
          </a:p>
          <a:p>
            <a:pPr marL="457200" indent="-285750" fontAlgn="auto">
              <a:spcBef>
                <a:spcPts val="0"/>
              </a:spcBef>
              <a:spcAft>
                <a:spcPts val="0"/>
              </a:spcAft>
              <a:buClr>
                <a:schemeClr val="dk1"/>
              </a:buClr>
              <a:buSzPts val="900"/>
              <a:buFont typeface="Arial" panose="020B0604020202020204" pitchFamily="34" charset="0"/>
              <a:buChar char="●"/>
              <a:defRPr/>
            </a:pPr>
            <a:r>
              <a:rPr lang="en-US" dirty="0">
                <a:solidFill>
                  <a:schemeClr val="dk1"/>
                </a:solidFill>
                <a:uFill>
                  <a:noFill/>
                </a:uFill>
                <a:latin typeface="Arial" panose="020B0604020202020204" pitchFamily="34" charset="0"/>
                <a:cs typeface="Arial" panose="020B0604020202020204" pitchFamily="34" charset="0"/>
                <a:hlinkClick r:id="rId6"/>
              </a:rPr>
              <a:t>https://www.benzo.org.uk/bzequiv.htm</a:t>
            </a:r>
            <a:r>
              <a:rPr lang="en-US" dirty="0">
                <a:solidFill>
                  <a:schemeClr val="dk1"/>
                </a:solidFill>
                <a:latin typeface="Arial" panose="020B0604020202020204" pitchFamily="34" charset="0"/>
                <a:cs typeface="Arial" panose="020B0604020202020204" pitchFamily="34" charset="0"/>
              </a:rPr>
              <a:t> Accessed 4/3/23</a:t>
            </a:r>
          </a:p>
          <a:p>
            <a:pPr marL="457200" indent="-285750" fontAlgn="auto">
              <a:spcBef>
                <a:spcPts val="0"/>
              </a:spcBef>
              <a:spcAft>
                <a:spcPts val="0"/>
              </a:spcAft>
              <a:buClr>
                <a:schemeClr val="dk1"/>
              </a:buClr>
              <a:buSzPts val="900"/>
              <a:buFont typeface="Arial" panose="020B0604020202020204" pitchFamily="34" charset="0"/>
              <a:buChar char="●"/>
              <a:defRPr/>
            </a:pPr>
            <a:r>
              <a:rPr lang="en-US" dirty="0">
                <a:solidFill>
                  <a:schemeClr val="dk1"/>
                </a:solidFill>
                <a:uFill>
                  <a:noFill/>
                </a:uFill>
                <a:latin typeface="Arial" panose="020B0604020202020204" pitchFamily="34" charset="0"/>
                <a:cs typeface="Arial" panose="020B0604020202020204" pitchFamily="34" charset="0"/>
                <a:hlinkClick r:id="rId7"/>
              </a:rPr>
              <a:t>https://clincalc.com/Benzodiazepine/</a:t>
            </a:r>
            <a:r>
              <a:rPr lang="en-US" dirty="0">
                <a:solidFill>
                  <a:schemeClr val="dk1"/>
                </a:solidFill>
                <a:latin typeface="Arial" panose="020B0604020202020204" pitchFamily="34" charset="0"/>
                <a:cs typeface="Arial" panose="020B0604020202020204" pitchFamily="34" charset="0"/>
              </a:rPr>
              <a:t> Accessed 4/3/23</a:t>
            </a:r>
          </a:p>
          <a:p>
            <a:pPr marL="457200" indent="-285750" fontAlgn="auto">
              <a:spcBef>
                <a:spcPts val="0"/>
              </a:spcBef>
              <a:spcAft>
                <a:spcPts val="0"/>
              </a:spcAft>
              <a:buClr>
                <a:schemeClr val="dk1"/>
              </a:buClr>
              <a:buSzPts val="900"/>
              <a:buFont typeface="Arial" panose="020B0604020202020204" pitchFamily="34" charset="0"/>
              <a:buChar char="●"/>
              <a:defRPr/>
            </a:pPr>
            <a:r>
              <a:rPr lang="en-US" dirty="0">
                <a:solidFill>
                  <a:schemeClr val="dk1"/>
                </a:solidFill>
                <a:latin typeface="Arial" panose="020B0604020202020204" pitchFamily="34" charset="0"/>
                <a:cs typeface="Arial" panose="020B0604020202020204" pitchFamily="34" charset="0"/>
              </a:rPr>
              <a:t>Brett, J., &amp; Murnion, B. (2015). Management of benzodiazepine misuse and dependence. Australian Prescriber, 38(5), 152–155.</a:t>
            </a:r>
            <a:r>
              <a:rPr lang="en-US" dirty="0">
                <a:solidFill>
                  <a:schemeClr val="dk1"/>
                </a:solidFill>
                <a:uFill>
                  <a:noFill/>
                </a:uFill>
                <a:latin typeface="Arial" panose="020B0604020202020204" pitchFamily="34" charset="0"/>
                <a:cs typeface="Arial" panose="020B0604020202020204" pitchFamily="34" charset="0"/>
                <a:hlinkClick r:id="rId8"/>
              </a:rPr>
              <a:t> https://doi.org/10.18773/austprescr.2015.055</a:t>
            </a:r>
            <a:endParaRPr lang="en-US" dirty="0">
              <a:solidFill>
                <a:schemeClr val="dk1"/>
              </a:solidFill>
              <a:latin typeface="Arial" panose="020B0604020202020204" pitchFamily="34" charset="0"/>
              <a:cs typeface="Arial" panose="020B0604020202020204" pitchFamily="34" charset="0"/>
            </a:endParaRPr>
          </a:p>
          <a:p>
            <a:pPr marL="457200" indent="-285750" fontAlgn="auto">
              <a:spcBef>
                <a:spcPts val="0"/>
              </a:spcBef>
              <a:spcAft>
                <a:spcPts val="0"/>
              </a:spcAft>
              <a:buClr>
                <a:schemeClr val="dk1"/>
              </a:buClr>
              <a:buSzPts val="900"/>
              <a:buFont typeface="Arial" panose="020B0604020202020204" pitchFamily="34" charset="0"/>
              <a:buChar char="●"/>
              <a:defRPr/>
            </a:pPr>
            <a:r>
              <a:rPr lang="en-US" dirty="0">
                <a:solidFill>
                  <a:schemeClr val="dk1"/>
                </a:solidFill>
                <a:highlight>
                  <a:schemeClr val="lt1"/>
                </a:highlight>
                <a:latin typeface="Arial" panose="020B0604020202020204" pitchFamily="34" charset="0"/>
                <a:cs typeface="Arial" panose="020B0604020202020204" pitchFamily="34" charset="0"/>
              </a:rPr>
              <a:t>Schweizer E, </a:t>
            </a:r>
            <a:r>
              <a:rPr lang="en-US" dirty="0" err="1">
                <a:solidFill>
                  <a:schemeClr val="dk1"/>
                </a:solidFill>
                <a:highlight>
                  <a:schemeClr val="lt1"/>
                </a:highlight>
                <a:latin typeface="Arial" panose="020B0604020202020204" pitchFamily="34" charset="0"/>
                <a:cs typeface="Arial" panose="020B0604020202020204" pitchFamily="34" charset="0"/>
              </a:rPr>
              <a:t>Rickels</a:t>
            </a:r>
            <a:r>
              <a:rPr lang="en-US" dirty="0">
                <a:solidFill>
                  <a:schemeClr val="dk1"/>
                </a:solidFill>
                <a:highlight>
                  <a:schemeClr val="lt1"/>
                </a:highlight>
                <a:latin typeface="Arial" panose="020B0604020202020204" pitchFamily="34" charset="0"/>
                <a:cs typeface="Arial" panose="020B0604020202020204" pitchFamily="34" charset="0"/>
              </a:rPr>
              <a:t> K, Case WG, Greenblatt DJ. Long-term Therapeutic Use of Benzodiazepines</a:t>
            </a:r>
            <a:r>
              <a:rPr lang="en-US" dirty="0">
                <a:solidFill>
                  <a:schemeClr val="dk1"/>
                </a:solidFill>
                <a:latin typeface="Arial" panose="020B0604020202020204" pitchFamily="34" charset="0"/>
                <a:cs typeface="Arial" panose="020B0604020202020204" pitchFamily="34" charset="0"/>
              </a:rPr>
              <a:t>: II. Effects of Gradual Taper</a:t>
            </a:r>
            <a:r>
              <a:rPr lang="en-US" dirty="0">
                <a:solidFill>
                  <a:schemeClr val="dk1"/>
                </a:solidFill>
                <a:highlight>
                  <a:schemeClr val="lt1"/>
                </a:highlight>
                <a:latin typeface="Arial" panose="020B0604020202020204" pitchFamily="34" charset="0"/>
                <a:cs typeface="Arial" panose="020B0604020202020204" pitchFamily="34" charset="0"/>
              </a:rPr>
              <a:t>. </a:t>
            </a:r>
            <a:r>
              <a:rPr lang="en-US" i="1" dirty="0">
                <a:solidFill>
                  <a:schemeClr val="dk1"/>
                </a:solidFill>
                <a:latin typeface="Arial" panose="020B0604020202020204" pitchFamily="34" charset="0"/>
                <a:cs typeface="Arial" panose="020B0604020202020204" pitchFamily="34" charset="0"/>
              </a:rPr>
              <a:t>Arch Gen Psychiatry.</a:t>
            </a:r>
            <a:r>
              <a:rPr lang="en-US" dirty="0">
                <a:solidFill>
                  <a:schemeClr val="dk1"/>
                </a:solidFill>
                <a:highlight>
                  <a:schemeClr val="lt1"/>
                </a:highlight>
                <a:latin typeface="Arial" panose="020B0604020202020204" pitchFamily="34" charset="0"/>
                <a:cs typeface="Arial" panose="020B0604020202020204" pitchFamily="34" charset="0"/>
              </a:rPr>
              <a:t> 1990;47(10):908–915. doi:10.1001/archpsyc.1990.01810220024003</a:t>
            </a:r>
          </a:p>
          <a:p>
            <a:pPr marL="457200" indent="-285750" fontAlgn="auto">
              <a:spcBef>
                <a:spcPts val="0"/>
              </a:spcBef>
              <a:spcAft>
                <a:spcPts val="0"/>
              </a:spcAft>
              <a:buClr>
                <a:schemeClr val="dk1"/>
              </a:buClr>
              <a:buSzPts val="900"/>
              <a:buFont typeface="Arial" panose="020B0604020202020204" pitchFamily="34" charset="0"/>
              <a:buChar char="●"/>
              <a:defRPr/>
            </a:pPr>
            <a:r>
              <a:rPr lang="en-US" dirty="0">
                <a:solidFill>
                  <a:schemeClr val="dk1"/>
                </a:solidFill>
                <a:uFill>
                  <a:noFill/>
                </a:uFill>
                <a:latin typeface="Arial" panose="020B0604020202020204" pitchFamily="34" charset="0"/>
                <a:cs typeface="Arial" panose="020B0604020202020204" pitchFamily="34" charset="0"/>
                <a:hlinkClick r:id="rId9"/>
              </a:rPr>
              <a:t>https://pharmaceutical-journal.com/article/opinion/we-designed-a-new-way-of-tapering-antidepressants-but-why-wont-the-health-authorities-recognise-its-value</a:t>
            </a:r>
            <a:r>
              <a:rPr lang="en-US" dirty="0">
                <a:solidFill>
                  <a:schemeClr val="dk1"/>
                </a:solidFill>
                <a:highlight>
                  <a:schemeClr val="lt1"/>
                </a:highlight>
                <a:latin typeface="Arial" panose="020B0604020202020204" pitchFamily="34" charset="0"/>
                <a:cs typeface="Arial" panose="020B0604020202020204" pitchFamily="34" charset="0"/>
              </a:rPr>
              <a:t> Accessed 4/3/23</a:t>
            </a:r>
          </a:p>
          <a:p>
            <a:pPr marL="457200" indent="-285750" fontAlgn="auto">
              <a:spcBef>
                <a:spcPts val="0"/>
              </a:spcBef>
              <a:spcAft>
                <a:spcPts val="0"/>
              </a:spcAft>
              <a:buClr>
                <a:schemeClr val="dk1"/>
              </a:buClr>
              <a:buSzPts val="900"/>
              <a:buFont typeface="Arial" panose="020B0604020202020204" pitchFamily="34" charset="0"/>
              <a:buChar char="●"/>
              <a:defRPr/>
            </a:pPr>
            <a:r>
              <a:rPr lang="en-US" dirty="0">
                <a:solidFill>
                  <a:schemeClr val="dk1"/>
                </a:solidFill>
                <a:uFill>
                  <a:noFill/>
                </a:uFill>
                <a:latin typeface="Arial" panose="020B0604020202020204" pitchFamily="34" charset="0"/>
                <a:cs typeface="Arial" panose="020B0604020202020204" pitchFamily="34" charset="0"/>
                <a:hlinkClick r:id="rId10"/>
              </a:rPr>
              <a:t>https://www.benzoinfo.com/benzodiazepine-tapering-strategies/</a:t>
            </a:r>
            <a:r>
              <a:rPr lang="en-US" u="sng" dirty="0">
                <a:solidFill>
                  <a:schemeClr val="dk1"/>
                </a:solidFill>
                <a:highlight>
                  <a:schemeClr val="lt1"/>
                </a:highlight>
                <a:latin typeface="Arial" panose="020B0604020202020204" pitchFamily="34" charset="0"/>
                <a:cs typeface="Arial" panose="020B0604020202020204" pitchFamily="34" charset="0"/>
              </a:rPr>
              <a:t> </a:t>
            </a:r>
            <a:r>
              <a:rPr lang="en-US" dirty="0">
                <a:solidFill>
                  <a:schemeClr val="dk1"/>
                </a:solidFill>
                <a:highlight>
                  <a:schemeClr val="lt1"/>
                </a:highlight>
                <a:latin typeface="Arial" panose="020B0604020202020204" pitchFamily="34" charset="0"/>
                <a:cs typeface="Arial" panose="020B0604020202020204" pitchFamily="34" charset="0"/>
              </a:rPr>
              <a:t>Accessed 4/3/23</a:t>
            </a:r>
          </a:p>
          <a:p>
            <a:pPr marL="457200" indent="-285750" fontAlgn="auto">
              <a:spcBef>
                <a:spcPts val="0"/>
              </a:spcBef>
              <a:spcAft>
                <a:spcPts val="0"/>
              </a:spcAft>
              <a:buClr>
                <a:schemeClr val="dk1"/>
              </a:buClr>
              <a:buSzPts val="900"/>
              <a:buFont typeface="Arial" panose="020B0604020202020204" pitchFamily="34" charset="0"/>
              <a:buChar char="●"/>
              <a:defRPr/>
            </a:pPr>
            <a:r>
              <a:rPr lang="en-US" dirty="0">
                <a:solidFill>
                  <a:schemeClr val="dk1"/>
                </a:solidFill>
                <a:uFill>
                  <a:noFill/>
                </a:uFill>
                <a:latin typeface="Arial" panose="020B0604020202020204" pitchFamily="34" charset="0"/>
                <a:cs typeface="Arial" panose="020B0604020202020204" pitchFamily="34" charset="0"/>
                <a:hlinkClick r:id="rId11"/>
              </a:rPr>
              <a:t>https://cbhphilly.org/wp-content/uploads/2019/02/Helping-Patients-Taper-from-Benzodiazepines-FINAL.pdf</a:t>
            </a:r>
            <a:r>
              <a:rPr lang="en-US" dirty="0">
                <a:solidFill>
                  <a:schemeClr val="dk1"/>
                </a:solidFill>
                <a:highlight>
                  <a:schemeClr val="lt1"/>
                </a:highlight>
                <a:latin typeface="Arial" panose="020B0604020202020204" pitchFamily="34" charset="0"/>
                <a:cs typeface="Arial" panose="020B0604020202020204" pitchFamily="34" charset="0"/>
              </a:rPr>
              <a:t> Accessed 4/3/23</a:t>
            </a:r>
            <a:r>
              <a:rPr lang="en-US" dirty="0">
                <a:solidFill>
                  <a:schemeClr val="dk1"/>
                </a:solidFill>
                <a:latin typeface="Arial" panose="020B0604020202020204" pitchFamily="34" charset="0"/>
                <a:cs typeface="Arial" panose="020B0604020202020204" pitchFamily="34" charset="0"/>
              </a:rPr>
              <a:t>Vinkers, C. H., &amp; Olivier, B. (2012). Mechanisms underlying tolerance after long-term benzodiazepine use: A future for subtype-selective </a:t>
            </a:r>
            <a:r>
              <a:rPr lang="en-US" dirty="0" err="1">
                <a:solidFill>
                  <a:schemeClr val="dk1"/>
                </a:solidFill>
                <a:latin typeface="Arial" panose="020B0604020202020204" pitchFamily="34" charset="0"/>
                <a:cs typeface="Arial" panose="020B0604020202020204" pitchFamily="34" charset="0"/>
              </a:rPr>
              <a:t>gaba</a:t>
            </a:r>
            <a:r>
              <a:rPr lang="en-US" dirty="0">
                <a:solidFill>
                  <a:schemeClr val="dk1"/>
                </a:solidFill>
                <a:latin typeface="Arial" panose="020B0604020202020204" pitchFamily="34" charset="0"/>
                <a:cs typeface="Arial" panose="020B0604020202020204" pitchFamily="34" charset="0"/>
              </a:rPr>
              <a:t>(A) receptor modulators? Advances in Pharmacological Sciences, 2012, 416864.</a:t>
            </a:r>
            <a:r>
              <a:rPr lang="en-US" dirty="0">
                <a:solidFill>
                  <a:schemeClr val="dk1"/>
                </a:solidFill>
                <a:uFill>
                  <a:noFill/>
                </a:uFill>
                <a:latin typeface="Arial" panose="020B0604020202020204" pitchFamily="34" charset="0"/>
                <a:cs typeface="Arial" panose="020B0604020202020204" pitchFamily="34" charset="0"/>
                <a:hlinkClick r:id="rId12"/>
              </a:rPr>
              <a:t> https://doi.org/10.1155/2012/416864</a:t>
            </a:r>
            <a:endParaRPr lang="en-US" dirty="0">
              <a:solidFill>
                <a:schemeClr val="dk1"/>
              </a:solidFill>
              <a:latin typeface="Arial" panose="020B0604020202020204" pitchFamily="34" charset="0"/>
              <a:cs typeface="Arial" panose="020B0604020202020204" pitchFamily="34" charset="0"/>
            </a:endParaRPr>
          </a:p>
          <a:p>
            <a:pPr marL="457200" indent="-285750" fontAlgn="auto">
              <a:spcBef>
                <a:spcPts val="0"/>
              </a:spcBef>
              <a:spcAft>
                <a:spcPts val="0"/>
              </a:spcAft>
              <a:buClr>
                <a:schemeClr val="dk1"/>
              </a:buClr>
              <a:buSzPts val="900"/>
              <a:buFont typeface="Arial" panose="020B0604020202020204" pitchFamily="34" charset="0"/>
              <a:buChar char="●"/>
              <a:defRPr/>
            </a:pPr>
            <a:r>
              <a:rPr lang="en-US" dirty="0">
                <a:solidFill>
                  <a:schemeClr val="dk1"/>
                </a:solidFill>
                <a:highlight>
                  <a:schemeClr val="lt1"/>
                </a:highlight>
                <a:latin typeface="Arial" panose="020B0604020202020204" pitchFamily="34" charset="0"/>
                <a:cs typeface="Arial" panose="020B0604020202020204" pitchFamily="34" charset="0"/>
              </a:rPr>
              <a:t>Ashton, H. The Ashton manual: benzodiazepines—how they work and how to withdraw. 2002 [</a:t>
            </a:r>
            <a:r>
              <a:rPr lang="en-US" u="sng" dirty="0">
                <a:solidFill>
                  <a:schemeClr val="dk1"/>
                </a:solidFill>
                <a:highlight>
                  <a:schemeClr val="lt1"/>
                </a:highlight>
                <a:latin typeface="Arial" panose="020B0604020202020204" pitchFamily="34" charset="0"/>
                <a:cs typeface="Arial" panose="020B0604020202020204" pitchFamily="34" charset="0"/>
                <a:hlinkClick r:id="rId13"/>
              </a:rPr>
              <a:t>https://www.benzoinfo.com/ashtonmanual/</a:t>
            </a:r>
            <a:r>
              <a:rPr lang="en-US" dirty="0">
                <a:solidFill>
                  <a:schemeClr val="dk1"/>
                </a:solidFill>
                <a:highlight>
                  <a:schemeClr val="lt1"/>
                </a:highlight>
                <a:latin typeface="Arial" panose="020B0604020202020204" pitchFamily="34" charset="0"/>
                <a:cs typeface="Arial" panose="020B0604020202020204" pitchFamily="34" charset="0"/>
              </a:rPr>
              <a:t>]</a:t>
            </a:r>
          </a:p>
          <a:p>
            <a:pPr marL="457200" indent="-285750" fontAlgn="auto">
              <a:spcBef>
                <a:spcPts val="0"/>
              </a:spcBef>
              <a:spcAft>
                <a:spcPts val="0"/>
              </a:spcAft>
              <a:buClr>
                <a:schemeClr val="dk1"/>
              </a:buClr>
              <a:buSzPts val="900"/>
              <a:buFont typeface="Arial" panose="020B0604020202020204" pitchFamily="34" charset="0"/>
              <a:buChar char="●"/>
              <a:defRPr/>
            </a:pPr>
            <a:r>
              <a:rPr lang="en-US" dirty="0">
                <a:solidFill>
                  <a:schemeClr val="dk1"/>
                </a:solidFill>
                <a:highlight>
                  <a:schemeClr val="lt1"/>
                </a:highlight>
                <a:latin typeface="Arial" panose="020B0604020202020204" pitchFamily="34" charset="0"/>
                <a:cs typeface="Arial" panose="020B0604020202020204" pitchFamily="34" charset="0"/>
              </a:rPr>
              <a:t>Huff, C., Finlayson, A. J. R., Foster, D. E., &amp; Martin, P. R. (2023). Enduring neurological sequelae of benzodiazepine use: An Internet survey. Therapeutic Advances in Psychopharmacology, 13, 20451253221145560. https://</a:t>
            </a:r>
            <a:r>
              <a:rPr lang="en-US" dirty="0" err="1">
                <a:solidFill>
                  <a:schemeClr val="dk1"/>
                </a:solidFill>
                <a:highlight>
                  <a:schemeClr val="lt1"/>
                </a:highlight>
                <a:latin typeface="Arial" panose="020B0604020202020204" pitchFamily="34" charset="0"/>
                <a:cs typeface="Arial" panose="020B0604020202020204" pitchFamily="34" charset="0"/>
              </a:rPr>
              <a:t>doi.org</a:t>
            </a:r>
            <a:r>
              <a:rPr lang="en-US" dirty="0">
                <a:solidFill>
                  <a:schemeClr val="dk1"/>
                </a:solidFill>
                <a:highlight>
                  <a:schemeClr val="lt1"/>
                </a:highlight>
                <a:latin typeface="Arial" panose="020B0604020202020204" pitchFamily="34" charset="0"/>
                <a:cs typeface="Arial" panose="020B0604020202020204" pitchFamily="34" charset="0"/>
              </a:rPr>
              <a:t>/10.1177/20451253221145561</a:t>
            </a:r>
          </a:p>
          <a:p>
            <a:pPr marL="457200" indent="-285750" fontAlgn="auto">
              <a:spcBef>
                <a:spcPts val="0"/>
              </a:spcBef>
              <a:spcAft>
                <a:spcPts val="0"/>
              </a:spcAft>
              <a:buClr>
                <a:schemeClr val="dk1"/>
              </a:buClr>
              <a:buSzPts val="900"/>
              <a:buFont typeface="Arial" panose="020B0604020202020204" pitchFamily="34" charset="0"/>
              <a:buChar char="●"/>
              <a:defRPr/>
            </a:pPr>
            <a:r>
              <a:rPr lang="en-US" dirty="0">
                <a:solidFill>
                  <a:schemeClr val="dk1"/>
                </a:solidFill>
                <a:highlight>
                  <a:schemeClr val="lt1"/>
                </a:highlight>
                <a:latin typeface="Arial" panose="020B0604020202020204" pitchFamily="34" charset="0"/>
                <a:cs typeface="Arial" panose="020B0604020202020204" pitchFamily="34" charset="0"/>
              </a:rPr>
              <a:t>Urick, B. Y., &amp; </a:t>
            </a:r>
            <a:r>
              <a:rPr lang="en-US" dirty="0" err="1">
                <a:solidFill>
                  <a:schemeClr val="dk1"/>
                </a:solidFill>
                <a:highlight>
                  <a:schemeClr val="lt1"/>
                </a:highlight>
                <a:latin typeface="Arial" panose="020B0604020202020204" pitchFamily="34" charset="0"/>
                <a:cs typeface="Arial" panose="020B0604020202020204" pitchFamily="34" charset="0"/>
              </a:rPr>
              <a:t>Meggs</a:t>
            </a:r>
            <a:r>
              <a:rPr lang="en-US" dirty="0">
                <a:solidFill>
                  <a:schemeClr val="dk1"/>
                </a:solidFill>
                <a:highlight>
                  <a:schemeClr val="lt1"/>
                </a:highlight>
                <a:latin typeface="Arial" panose="020B0604020202020204" pitchFamily="34" charset="0"/>
                <a:cs typeface="Arial" panose="020B0604020202020204" pitchFamily="34" charset="0"/>
              </a:rPr>
              <a:t>, E. V. (2019). Towards a greater professional standing: Evolution of pharmacy practice and education, 1920-2020. Pharmacy (Basel, Switzerland), 7(3), 98. https://</a:t>
            </a:r>
            <a:r>
              <a:rPr lang="en-US" dirty="0" err="1">
                <a:solidFill>
                  <a:schemeClr val="dk1"/>
                </a:solidFill>
                <a:highlight>
                  <a:schemeClr val="lt1"/>
                </a:highlight>
                <a:latin typeface="Arial" panose="020B0604020202020204" pitchFamily="34" charset="0"/>
                <a:cs typeface="Arial" panose="020B0604020202020204" pitchFamily="34" charset="0"/>
              </a:rPr>
              <a:t>doi.org</a:t>
            </a:r>
            <a:r>
              <a:rPr lang="en-US" dirty="0">
                <a:solidFill>
                  <a:schemeClr val="dk1"/>
                </a:solidFill>
                <a:highlight>
                  <a:schemeClr val="lt1"/>
                </a:highlight>
                <a:latin typeface="Arial" panose="020B0604020202020204" pitchFamily="34" charset="0"/>
                <a:cs typeface="Arial" panose="020B0604020202020204" pitchFamily="34" charset="0"/>
              </a:rPr>
              <a:t>/10.3390/pharmacy7030098</a:t>
            </a:r>
          </a:p>
          <a:p>
            <a:pPr marL="457200" indent="-285750" fontAlgn="auto">
              <a:spcBef>
                <a:spcPts val="0"/>
              </a:spcBef>
              <a:spcAft>
                <a:spcPts val="0"/>
              </a:spcAft>
              <a:buClr>
                <a:schemeClr val="dk1"/>
              </a:buClr>
              <a:buSzPts val="900"/>
              <a:buFont typeface="Arial" panose="020B0604020202020204" pitchFamily="34" charset="0"/>
              <a:buChar char="●"/>
              <a:defRPr/>
            </a:pPr>
            <a:r>
              <a:rPr lang="en-US" dirty="0">
                <a:solidFill>
                  <a:schemeClr val="dk1"/>
                </a:solidFill>
                <a:latin typeface="Arial" panose="020B0604020202020204" pitchFamily="34" charset="0"/>
                <a:cs typeface="Arial" panose="020B0604020202020204" pitchFamily="34" charset="0"/>
              </a:rPr>
              <a:t>Hahn, M., Ritter, C., &amp; Roll, S. C. (2018). Validation of pharmacist–physician collaboration in psychiatry: ‘The </a:t>
            </a:r>
            <a:r>
              <a:rPr lang="en-US" dirty="0" err="1">
                <a:solidFill>
                  <a:schemeClr val="dk1"/>
                </a:solidFill>
                <a:latin typeface="Arial" panose="020B0604020202020204" pitchFamily="34" charset="0"/>
                <a:cs typeface="Arial" panose="020B0604020202020204" pitchFamily="34" charset="0"/>
              </a:rPr>
              <a:t>Eichberger</a:t>
            </a:r>
            <a:r>
              <a:rPr lang="en-US" dirty="0">
                <a:solidFill>
                  <a:schemeClr val="dk1"/>
                </a:solidFill>
                <a:latin typeface="Arial" panose="020B0604020202020204" pitchFamily="34" charset="0"/>
                <a:cs typeface="Arial" panose="020B0604020202020204" pitchFamily="34" charset="0"/>
              </a:rPr>
              <a:t>-model.’ International Journal of Clinical Pharmacy, 40(5), 1001–1004.</a:t>
            </a:r>
            <a:r>
              <a:rPr lang="en-US" dirty="0">
                <a:solidFill>
                  <a:schemeClr val="dk1"/>
                </a:solidFill>
                <a:uFill>
                  <a:noFill/>
                </a:uFill>
                <a:latin typeface="Arial" panose="020B0604020202020204" pitchFamily="34" charset="0"/>
                <a:cs typeface="Arial" panose="020B0604020202020204" pitchFamily="34" charset="0"/>
                <a:hlinkClick r:id="rId14"/>
              </a:rPr>
              <a:t> https://doi.org/10.1007/s11096-018-0664-2</a:t>
            </a:r>
            <a:endParaRPr lang="en-US" dirty="0">
              <a:solidFill>
                <a:schemeClr val="dk1"/>
              </a:solidFill>
              <a:latin typeface="Arial" panose="020B0604020202020204" pitchFamily="34" charset="0"/>
              <a:cs typeface="Arial" panose="020B0604020202020204" pitchFamily="34" charset="0"/>
            </a:endParaRPr>
          </a:p>
          <a:p>
            <a:pPr marL="457200" indent="-285750" fontAlgn="auto">
              <a:spcBef>
                <a:spcPts val="0"/>
              </a:spcBef>
              <a:spcAft>
                <a:spcPts val="0"/>
              </a:spcAft>
              <a:buClr>
                <a:schemeClr val="dk1"/>
              </a:buClr>
              <a:buSzPts val="900"/>
              <a:buFont typeface="Arial" panose="020B0604020202020204" pitchFamily="34" charset="0"/>
              <a:buChar char="●"/>
              <a:defRPr/>
            </a:pPr>
            <a:r>
              <a:rPr lang="en-US" dirty="0" err="1">
                <a:solidFill>
                  <a:schemeClr val="dk1"/>
                </a:solidFill>
                <a:latin typeface="Arial" panose="020B0604020202020204" pitchFamily="34" charset="0"/>
                <a:cs typeface="Arial" panose="020B0604020202020204" pitchFamily="34" charset="0"/>
              </a:rPr>
              <a:t>Waszyk-Nowaczyk</a:t>
            </a:r>
            <a:r>
              <a:rPr lang="en-US" dirty="0">
                <a:solidFill>
                  <a:schemeClr val="dk1"/>
                </a:solidFill>
                <a:latin typeface="Arial" panose="020B0604020202020204" pitchFamily="34" charset="0"/>
                <a:cs typeface="Arial" panose="020B0604020202020204" pitchFamily="34" charset="0"/>
              </a:rPr>
              <a:t>, M., </a:t>
            </a:r>
            <a:r>
              <a:rPr lang="en-US" dirty="0" err="1">
                <a:solidFill>
                  <a:schemeClr val="dk1"/>
                </a:solidFill>
                <a:latin typeface="Arial" panose="020B0604020202020204" pitchFamily="34" charset="0"/>
                <a:cs typeface="Arial" panose="020B0604020202020204" pitchFamily="34" charset="0"/>
              </a:rPr>
              <a:t>Guzenda</a:t>
            </a:r>
            <a:r>
              <a:rPr lang="en-US" dirty="0">
                <a:solidFill>
                  <a:schemeClr val="dk1"/>
                </a:solidFill>
                <a:latin typeface="Arial" panose="020B0604020202020204" pitchFamily="34" charset="0"/>
                <a:cs typeface="Arial" panose="020B0604020202020204" pitchFamily="34" charset="0"/>
              </a:rPr>
              <a:t>, W., </a:t>
            </a:r>
            <a:r>
              <a:rPr lang="en-US" dirty="0" err="1">
                <a:solidFill>
                  <a:schemeClr val="dk1"/>
                </a:solidFill>
                <a:latin typeface="Arial" panose="020B0604020202020204" pitchFamily="34" charset="0"/>
                <a:cs typeface="Arial" panose="020B0604020202020204" pitchFamily="34" charset="0"/>
              </a:rPr>
              <a:t>Kamasa</a:t>
            </a:r>
            <a:r>
              <a:rPr lang="en-US" dirty="0">
                <a:solidFill>
                  <a:schemeClr val="dk1"/>
                </a:solidFill>
                <a:latin typeface="Arial" panose="020B0604020202020204" pitchFamily="34" charset="0"/>
                <a:cs typeface="Arial" panose="020B0604020202020204" pitchFamily="34" charset="0"/>
              </a:rPr>
              <a:t>, K., Pawlak, K., </a:t>
            </a:r>
            <a:r>
              <a:rPr lang="en-US" dirty="0" err="1">
                <a:solidFill>
                  <a:schemeClr val="dk1"/>
                </a:solidFill>
                <a:latin typeface="Arial" panose="020B0604020202020204" pitchFamily="34" charset="0"/>
                <a:cs typeface="Arial" panose="020B0604020202020204" pitchFamily="34" charset="0"/>
              </a:rPr>
              <a:t>Bałtruszewicz</a:t>
            </a:r>
            <a:r>
              <a:rPr lang="en-US" dirty="0">
                <a:solidFill>
                  <a:schemeClr val="dk1"/>
                </a:solidFill>
                <a:latin typeface="Arial" panose="020B0604020202020204" pitchFamily="34" charset="0"/>
                <a:cs typeface="Arial" panose="020B0604020202020204" pitchFamily="34" charset="0"/>
              </a:rPr>
              <a:t>, N., </a:t>
            </a:r>
            <a:r>
              <a:rPr lang="en-US" dirty="0" err="1">
                <a:solidFill>
                  <a:schemeClr val="dk1"/>
                </a:solidFill>
                <a:latin typeface="Arial" panose="020B0604020202020204" pitchFamily="34" charset="0"/>
                <a:cs typeface="Arial" panose="020B0604020202020204" pitchFamily="34" charset="0"/>
              </a:rPr>
              <a:t>Artyszuk</a:t>
            </a:r>
            <a:r>
              <a:rPr lang="en-US" dirty="0">
                <a:solidFill>
                  <a:schemeClr val="dk1"/>
                </a:solidFill>
                <a:latin typeface="Arial" panose="020B0604020202020204" pitchFamily="34" charset="0"/>
                <a:cs typeface="Arial" panose="020B0604020202020204" pitchFamily="34" charset="0"/>
              </a:rPr>
              <a:t>, K., </a:t>
            </a:r>
            <a:r>
              <a:rPr lang="en-US" dirty="0" err="1">
                <a:solidFill>
                  <a:schemeClr val="dk1"/>
                </a:solidFill>
                <a:latin typeface="Arial" panose="020B0604020202020204" pitchFamily="34" charset="0"/>
                <a:cs typeface="Arial" panose="020B0604020202020204" pitchFamily="34" charset="0"/>
              </a:rPr>
              <a:t>Białoszewski</a:t>
            </a:r>
            <a:r>
              <a:rPr lang="en-US" dirty="0">
                <a:solidFill>
                  <a:schemeClr val="dk1"/>
                </a:solidFill>
                <a:latin typeface="Arial" panose="020B0604020202020204" pitchFamily="34" charset="0"/>
                <a:cs typeface="Arial" panose="020B0604020202020204" pitchFamily="34" charset="0"/>
              </a:rPr>
              <a:t>, A., &amp; Merks, P. (2021). Cooperation between pharmacists and physicians—Whether it was before and is it still ongoing during the pandemic? Journal of Multidisciplinary Healthcare, 14, 2101–2110. https://</a:t>
            </a:r>
            <a:r>
              <a:rPr lang="en-US" dirty="0" err="1">
                <a:solidFill>
                  <a:schemeClr val="dk1"/>
                </a:solidFill>
                <a:latin typeface="Arial" panose="020B0604020202020204" pitchFamily="34" charset="0"/>
                <a:cs typeface="Arial" panose="020B0604020202020204" pitchFamily="34" charset="0"/>
              </a:rPr>
              <a:t>doi.org</a:t>
            </a:r>
            <a:r>
              <a:rPr lang="en-US" dirty="0">
                <a:solidFill>
                  <a:schemeClr val="dk1"/>
                </a:solidFill>
                <a:latin typeface="Arial" panose="020B0604020202020204" pitchFamily="34" charset="0"/>
                <a:cs typeface="Arial" panose="020B0604020202020204" pitchFamily="34" charset="0"/>
              </a:rPr>
              <a:t>/10.2147/JMDH.S318480</a:t>
            </a:r>
          </a:p>
          <a:p>
            <a:pPr marL="457200" indent="-285750" fontAlgn="auto">
              <a:spcBef>
                <a:spcPts val="0"/>
              </a:spcBef>
              <a:spcAft>
                <a:spcPts val="0"/>
              </a:spcAft>
              <a:buClr>
                <a:schemeClr val="dk1"/>
              </a:buClr>
              <a:buSzPts val="900"/>
              <a:buFont typeface="Arial" panose="020B0604020202020204" pitchFamily="34" charset="0"/>
              <a:buChar char="●"/>
              <a:defRPr/>
            </a:pPr>
            <a:r>
              <a:rPr lang="en-US" dirty="0">
                <a:solidFill>
                  <a:schemeClr val="dk1"/>
                </a:solidFill>
                <a:highlight>
                  <a:schemeClr val="lt1"/>
                </a:highlight>
                <a:latin typeface="Arial" panose="020B0604020202020204" pitchFamily="34" charset="0"/>
                <a:cs typeface="Arial" panose="020B0604020202020204" pitchFamily="34" charset="0"/>
              </a:rPr>
              <a:t>Kelly, D. V., Bishop, L., Young, S., </a:t>
            </a:r>
            <a:r>
              <a:rPr lang="en-US" dirty="0" err="1">
                <a:solidFill>
                  <a:schemeClr val="dk1"/>
                </a:solidFill>
                <a:highlight>
                  <a:schemeClr val="lt1"/>
                </a:highlight>
                <a:latin typeface="Arial" panose="020B0604020202020204" pitchFamily="34" charset="0"/>
                <a:cs typeface="Arial" panose="020B0604020202020204" pitchFamily="34" charset="0"/>
              </a:rPr>
              <a:t>Hawboldt</a:t>
            </a:r>
            <a:r>
              <a:rPr lang="en-US" dirty="0">
                <a:solidFill>
                  <a:schemeClr val="dk1"/>
                </a:solidFill>
                <a:highlight>
                  <a:schemeClr val="lt1"/>
                </a:highlight>
                <a:latin typeface="Arial" panose="020B0604020202020204" pitchFamily="34" charset="0"/>
                <a:cs typeface="Arial" panose="020B0604020202020204" pitchFamily="34" charset="0"/>
              </a:rPr>
              <a:t>, J., Phillips, L., &amp; Keough, T. M. (2013). Pharmacist and physician views on collaborative practice: Findings from the community pharmaceutical care project. Canadian Pharmacists Journal / Revue Des </a:t>
            </a:r>
            <a:r>
              <a:rPr lang="en-US" dirty="0" err="1">
                <a:solidFill>
                  <a:schemeClr val="dk1"/>
                </a:solidFill>
                <a:highlight>
                  <a:schemeClr val="lt1"/>
                </a:highlight>
                <a:latin typeface="Arial" panose="020B0604020202020204" pitchFamily="34" charset="0"/>
                <a:cs typeface="Arial" panose="020B0604020202020204" pitchFamily="34" charset="0"/>
              </a:rPr>
              <a:t>Pharmaciens</a:t>
            </a:r>
            <a:r>
              <a:rPr lang="en-US" dirty="0">
                <a:solidFill>
                  <a:schemeClr val="dk1"/>
                </a:solidFill>
                <a:highlight>
                  <a:schemeClr val="lt1"/>
                </a:highlight>
                <a:latin typeface="Arial" panose="020B0604020202020204" pitchFamily="34" charset="0"/>
                <a:cs typeface="Arial" panose="020B0604020202020204" pitchFamily="34" charset="0"/>
              </a:rPr>
              <a:t> Du Canada, 146(4), 218–226. https://</a:t>
            </a:r>
            <a:r>
              <a:rPr lang="en-US" dirty="0" err="1">
                <a:solidFill>
                  <a:schemeClr val="dk1"/>
                </a:solidFill>
                <a:highlight>
                  <a:schemeClr val="lt1"/>
                </a:highlight>
                <a:latin typeface="Arial" panose="020B0604020202020204" pitchFamily="34" charset="0"/>
                <a:cs typeface="Arial" panose="020B0604020202020204" pitchFamily="34" charset="0"/>
              </a:rPr>
              <a:t>doi.org</a:t>
            </a:r>
            <a:r>
              <a:rPr lang="en-US" dirty="0">
                <a:solidFill>
                  <a:schemeClr val="dk1"/>
                </a:solidFill>
                <a:highlight>
                  <a:schemeClr val="lt1"/>
                </a:highlight>
                <a:latin typeface="Arial" panose="020B0604020202020204" pitchFamily="34" charset="0"/>
                <a:cs typeface="Arial" panose="020B0604020202020204" pitchFamily="34" charset="0"/>
              </a:rPr>
              <a:t>/10.1177/1715163513492642</a:t>
            </a:r>
          </a:p>
        </p:txBody>
      </p:sp>
      <p:sp>
        <p:nvSpPr>
          <p:cNvPr id="122883" name="Title 3">
            <a:extLst>
              <a:ext uri="{FF2B5EF4-FFF2-40B4-BE49-F238E27FC236}">
                <a16:creationId xmlns:a16="http://schemas.microsoft.com/office/drawing/2014/main" id="{C9D64B1C-4A07-00E0-8722-E2C5FF54D468}"/>
              </a:ext>
            </a:extLst>
          </p:cNvPr>
          <p:cNvSpPr>
            <a:spLocks noGrp="1" noChangeArrowheads="1"/>
          </p:cNvSpPr>
          <p:nvPr>
            <p:ph type="title"/>
          </p:nvPr>
        </p:nvSpPr>
        <p:spPr>
          <a:xfrm>
            <a:off x="457200" y="155575"/>
            <a:ext cx="8229600" cy="739775"/>
          </a:xfrm>
        </p:spPr>
        <p:txBody>
          <a:bodyPr/>
          <a:lstStyle/>
          <a:p>
            <a:r>
              <a:rPr lang="en-US" altLang="en-US"/>
              <a:t>References</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Text Placeholder 1">
            <a:extLst>
              <a:ext uri="{FF2B5EF4-FFF2-40B4-BE49-F238E27FC236}">
                <a16:creationId xmlns:a16="http://schemas.microsoft.com/office/drawing/2014/main" id="{CDF57AD5-8D7F-D29C-B4D1-5757DC4BB6E1}"/>
              </a:ext>
            </a:extLst>
          </p:cNvPr>
          <p:cNvSpPr>
            <a:spLocks noGrp="1" noChangeArrowheads="1"/>
          </p:cNvSpPr>
          <p:nvPr>
            <p:ph type="body" sz="quarter" idx="14"/>
          </p:nvPr>
        </p:nvSpPr>
        <p:spPr/>
        <p:txBody>
          <a:bodyPr/>
          <a:lstStyle/>
          <a:p>
            <a:r>
              <a:rPr lang="en-US" altLang="en-US"/>
              <a:t>We truly appreciate you attending this program </a:t>
            </a:r>
          </a:p>
        </p:txBody>
      </p:sp>
      <p:sp>
        <p:nvSpPr>
          <p:cNvPr id="123906" name="Title 2">
            <a:extLst>
              <a:ext uri="{FF2B5EF4-FFF2-40B4-BE49-F238E27FC236}">
                <a16:creationId xmlns:a16="http://schemas.microsoft.com/office/drawing/2014/main" id="{76A328A2-6E42-5BC1-3A9A-A6A80A29E19B}"/>
              </a:ext>
            </a:extLst>
          </p:cNvPr>
          <p:cNvSpPr>
            <a:spLocks noGrp="1" noChangeArrowheads="1"/>
          </p:cNvSpPr>
          <p:nvPr>
            <p:ph type="title"/>
          </p:nvPr>
        </p:nvSpPr>
        <p:spPr/>
        <p:txBody>
          <a:bodyPr/>
          <a:lstStyle/>
          <a:p>
            <a:r>
              <a:rPr altLang="en-US"/>
              <a:t>Thank You!</a:t>
            </a:r>
          </a:p>
        </p:txBody>
      </p:sp>
      <p:pic>
        <p:nvPicPr>
          <p:cNvPr id="123907" name="Picture 3">
            <a:extLst>
              <a:ext uri="{FF2B5EF4-FFF2-40B4-BE49-F238E27FC236}">
                <a16:creationId xmlns:a16="http://schemas.microsoft.com/office/drawing/2014/main" id="{189AB1B1-1874-A6DE-3610-8322C93C79BC}"/>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981575" y="1836738"/>
            <a:ext cx="1779588" cy="178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3" name="Content Placeholder 5" descr="Diagram&#10;&#10;Description automatically generated">
            <a:extLst>
              <a:ext uri="{FF2B5EF4-FFF2-40B4-BE49-F238E27FC236}">
                <a16:creationId xmlns:a16="http://schemas.microsoft.com/office/drawing/2014/main" id="{01529625-ED64-2557-00B6-C863F8E09134}"/>
              </a:ext>
            </a:extLst>
          </p:cNvPr>
          <p:cNvPicPr>
            <a:picLocks noGrp="1" noChangeAspect="1" noChangeArrowheads="1"/>
          </p:cNvPicPr>
          <p:nvPr>
            <p:ph idx="1"/>
          </p:nvPr>
        </p:nvPicPr>
        <p:blipFill>
          <a:blip r:embed="rId3">
            <a:extLst>
              <a:ext uri="{28A0092B-C50C-407E-A947-70E740481C1C}">
                <a14:useLocalDpi xmlns:a14="http://schemas.microsoft.com/office/drawing/2010/main"/>
              </a:ext>
            </a:extLst>
          </a:blip>
          <a:stretch>
            <a:fillRect/>
          </a:stretch>
        </p:blipFill>
        <p:spPr>
          <a:xfrm>
            <a:off x="2051050" y="1031875"/>
            <a:ext cx="5041900" cy="3721100"/>
          </a:xfrm>
        </p:spPr>
      </p:pic>
      <p:sp>
        <p:nvSpPr>
          <p:cNvPr id="46081" name="Title 2">
            <a:extLst>
              <a:ext uri="{FF2B5EF4-FFF2-40B4-BE49-F238E27FC236}">
                <a16:creationId xmlns:a16="http://schemas.microsoft.com/office/drawing/2014/main" id="{C24EA300-C1F2-F2B1-C315-9E6503111982}"/>
              </a:ext>
            </a:extLst>
          </p:cNvPr>
          <p:cNvSpPr>
            <a:spLocks noGrp="1" noChangeArrowheads="1"/>
          </p:cNvSpPr>
          <p:nvPr>
            <p:ph type="title"/>
          </p:nvPr>
        </p:nvSpPr>
        <p:spPr/>
        <p:txBody>
          <a:bodyPr/>
          <a:lstStyle/>
          <a:p>
            <a:r>
              <a:rPr lang="en-US" altLang="en-US" b="1" dirty="0">
                <a:solidFill>
                  <a:srgbClr val="000000"/>
                </a:solidFill>
              </a:rPr>
              <a:t>Mechanism of Action (Continued)</a:t>
            </a:r>
            <a:endParaRPr lang="en-US" altLang="en-US" b="1" dirty="0"/>
          </a:p>
        </p:txBody>
      </p:sp>
      <p:sp>
        <p:nvSpPr>
          <p:cNvPr id="4" name="Text Placeholder 3">
            <a:extLst>
              <a:ext uri="{FF2B5EF4-FFF2-40B4-BE49-F238E27FC236}">
                <a16:creationId xmlns:a16="http://schemas.microsoft.com/office/drawing/2014/main" id="{894898D3-99E0-0326-C47F-E4925FDF19E5}"/>
              </a:ext>
            </a:extLst>
          </p:cNvPr>
          <p:cNvSpPr>
            <a:spLocks noGrp="1"/>
          </p:cNvSpPr>
          <p:nvPr>
            <p:ph type="body" sz="quarter" idx="11"/>
          </p:nvPr>
        </p:nvSpPr>
        <p:spPr/>
        <p:txBody>
          <a:bodyPr rtlCol="0">
            <a:noAutofit/>
          </a:bodyPr>
          <a:lstStyle/>
          <a:p>
            <a:pPr fontAlgn="auto">
              <a:spcBef>
                <a:spcPts val="0"/>
              </a:spcBef>
              <a:buSzPct val="100000"/>
              <a:defRPr/>
            </a:pPr>
            <a:r>
              <a:rPr lang="en-US" sz="600" dirty="0">
                <a:highlight>
                  <a:srgbClr val="FFFFFF"/>
                </a:highlight>
                <a:ea typeface="Times New Roman"/>
                <a:cs typeface="Arial" panose="020B0604020202020204" pitchFamily="34" charset="0"/>
                <a:sym typeface="Times New Roman"/>
              </a:rPr>
              <a:t>Munro, G. et al. (2009). </a:t>
            </a:r>
            <a:r>
              <a:rPr lang="en-US" sz="600" dirty="0">
                <a:ea typeface="Times New Roman"/>
                <a:cs typeface="Arial" panose="020B0604020202020204" pitchFamily="34" charset="0"/>
                <a:sym typeface="Times New Roman"/>
              </a:rPr>
              <a:t>Trends in pharmacological sciences</a:t>
            </a:r>
            <a:r>
              <a:rPr lang="en-US" sz="600" dirty="0">
                <a:highlight>
                  <a:srgbClr val="FFFFFF"/>
                </a:highlight>
                <a:ea typeface="Times New Roman"/>
                <a:cs typeface="Arial" panose="020B0604020202020204" pitchFamily="34" charset="0"/>
                <a:sym typeface="Times New Roman"/>
              </a:rPr>
              <a:t>, </a:t>
            </a:r>
            <a:r>
              <a:rPr lang="en-US" sz="600" dirty="0">
                <a:ea typeface="Times New Roman"/>
                <a:cs typeface="Arial" panose="020B0604020202020204" pitchFamily="34" charset="0"/>
                <a:sym typeface="Times New Roman"/>
              </a:rPr>
              <a:t>30</a:t>
            </a:r>
            <a:r>
              <a:rPr lang="en-US" sz="600" dirty="0">
                <a:highlight>
                  <a:srgbClr val="FFFFFF"/>
                </a:highlight>
                <a:ea typeface="Times New Roman"/>
                <a:cs typeface="Arial" panose="020B0604020202020204" pitchFamily="34" charset="0"/>
                <a:sym typeface="Times New Roman"/>
              </a:rPr>
              <a:t>(9), 453–459.</a:t>
            </a:r>
            <a:endParaRPr lang="en-US" sz="600" dirty="0">
              <a:ea typeface="Times New Roman"/>
              <a:cs typeface="Arial" panose="020B0604020202020204" pitchFamily="34" charset="0"/>
              <a:sym typeface="Times New Roman"/>
            </a:endParaRPr>
          </a:p>
          <a:p>
            <a:pPr fontAlgn="auto">
              <a:lnSpc>
                <a:spcPct val="103000"/>
              </a:lnSpc>
              <a:spcBef>
                <a:spcPts val="100"/>
              </a:spcBef>
              <a:buSzPct val="100000"/>
              <a:defRPr/>
            </a:pPr>
            <a:r>
              <a:rPr lang="en-US" sz="600" dirty="0" err="1">
                <a:ea typeface="Times New Roman"/>
                <a:cs typeface="Arial" panose="020B0604020202020204" pitchFamily="34" charset="0"/>
                <a:sym typeface="Times New Roman"/>
              </a:rPr>
              <a:t>Braunwald</a:t>
            </a:r>
            <a:r>
              <a:rPr lang="en-US" sz="600" dirty="0">
                <a:ea typeface="Times New Roman"/>
                <a:cs typeface="Arial" panose="020B0604020202020204" pitchFamily="34" charset="0"/>
                <a:sym typeface="Times New Roman"/>
              </a:rPr>
              <a:t>, E. et al. (2001). Harrison’s 15th Edition: Principles of Internal Medicine. McGraw-Hill, p 2559</a:t>
            </a:r>
            <a:endParaRPr lang="en-US" sz="600"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4D34AF5-2424-12B2-7EA3-C2FD5A270D00}"/>
              </a:ext>
            </a:extLst>
          </p:cNvPr>
          <p:cNvSpPr>
            <a:spLocks noGrp="1"/>
          </p:cNvSpPr>
          <p:nvPr>
            <p:ph idx="1"/>
          </p:nvPr>
        </p:nvSpPr>
        <p:spPr/>
        <p:txBody>
          <a:bodyPr rtlCol="0">
            <a:normAutofit fontScale="62500" lnSpcReduction="20000"/>
          </a:bodyPr>
          <a:lstStyle/>
          <a:p>
            <a:pPr marL="342900" indent="-342900" fontAlgn="auto">
              <a:spcBef>
                <a:spcPts val="0"/>
              </a:spcBef>
              <a:buFont typeface="+mj-lt"/>
              <a:buAutoNum type="arabicPeriod"/>
              <a:defRPr/>
            </a:pPr>
            <a:r>
              <a:rPr lang="en-US" sz="1800" dirty="0">
                <a:solidFill>
                  <a:srgbClr val="000000"/>
                </a:solidFill>
                <a:latin typeface="Arial" panose="020B0604020202020204" pitchFamily="34" charset="0"/>
                <a:cs typeface="Arial" panose="020B0604020202020204" pitchFamily="34" charset="0"/>
              </a:rPr>
              <a:t>What is the name of the receptor which benzodiazepines bind to? (objective 1)</a:t>
            </a:r>
          </a:p>
          <a:p>
            <a:pPr marL="685800" lvl="1" indent="-342900" fontAlgn="auto">
              <a:spcBef>
                <a:spcPts val="0"/>
              </a:spcBef>
              <a:buFont typeface="+mj-lt"/>
              <a:buAutoNum type="alphaUcPeriod"/>
              <a:defRPr/>
            </a:pPr>
            <a:r>
              <a:rPr lang="en-US" sz="1800" dirty="0">
                <a:solidFill>
                  <a:srgbClr val="000000"/>
                </a:solidFill>
                <a:latin typeface="Arial" panose="020B0604020202020204" pitchFamily="34" charset="0"/>
                <a:cs typeface="Arial" panose="020B0604020202020204" pitchFamily="34" charset="0"/>
              </a:rPr>
              <a:t>Dopamine Receptor</a:t>
            </a:r>
          </a:p>
          <a:p>
            <a:pPr marL="685800" lvl="1" indent="-342900" fontAlgn="auto">
              <a:spcBef>
                <a:spcPts val="0"/>
              </a:spcBef>
              <a:buFont typeface="+mj-lt"/>
              <a:buAutoNum type="alphaUcPeriod"/>
              <a:defRPr/>
            </a:pPr>
            <a:r>
              <a:rPr lang="en-US" sz="1800" dirty="0">
                <a:solidFill>
                  <a:srgbClr val="000000"/>
                </a:solidFill>
                <a:latin typeface="Arial" panose="020B0604020202020204" pitchFamily="34" charset="0"/>
                <a:cs typeface="Arial" panose="020B0604020202020204" pitchFamily="34" charset="0"/>
              </a:rPr>
              <a:t>Acetylcholine Receptor</a:t>
            </a:r>
          </a:p>
          <a:p>
            <a:pPr marL="685800" lvl="1" indent="-342900" fontAlgn="auto">
              <a:spcBef>
                <a:spcPts val="0"/>
              </a:spcBef>
              <a:buFont typeface="+mj-lt"/>
              <a:buAutoNum type="alphaUcPeriod"/>
              <a:defRPr/>
            </a:pPr>
            <a:r>
              <a:rPr lang="en-US" sz="1800" b="1" dirty="0">
                <a:solidFill>
                  <a:srgbClr val="000000"/>
                </a:solidFill>
                <a:latin typeface="Arial" panose="020B0604020202020204" pitchFamily="34" charset="0"/>
                <a:cs typeface="Arial" panose="020B0604020202020204" pitchFamily="34" charset="0"/>
              </a:rPr>
              <a:t>GABA Receptor</a:t>
            </a:r>
          </a:p>
          <a:p>
            <a:pPr marL="685800" lvl="1" indent="-342900" fontAlgn="auto">
              <a:spcBef>
                <a:spcPts val="0"/>
              </a:spcBef>
              <a:buFont typeface="+mj-lt"/>
              <a:buAutoNum type="alphaUcPeriod"/>
              <a:defRPr/>
            </a:pPr>
            <a:r>
              <a:rPr lang="en-US" sz="1800" dirty="0">
                <a:solidFill>
                  <a:srgbClr val="000000"/>
                </a:solidFill>
                <a:latin typeface="Arial" panose="020B0604020202020204" pitchFamily="34" charset="0"/>
                <a:cs typeface="Arial" panose="020B0604020202020204" pitchFamily="34" charset="0"/>
              </a:rPr>
              <a:t>Nicotinic Receptor</a:t>
            </a:r>
          </a:p>
          <a:p>
            <a:pPr marL="342900" indent="-342900" fontAlgn="auto">
              <a:spcBef>
                <a:spcPts val="0"/>
              </a:spcBef>
              <a:buFont typeface="+mj-lt"/>
              <a:buAutoNum type="arabicPeriod"/>
              <a:defRPr/>
            </a:pPr>
            <a:r>
              <a:rPr lang="en-US" sz="1800" dirty="0">
                <a:solidFill>
                  <a:srgbClr val="000000"/>
                </a:solidFill>
                <a:latin typeface="Arial" panose="020B0604020202020204" pitchFamily="34" charset="0"/>
                <a:cs typeface="Arial" panose="020B0604020202020204" pitchFamily="34" charset="0"/>
              </a:rPr>
              <a:t>Which of the following is an appropriate question to inquire about when talking to patients or providers who are considering deprescribing? (objective 3)</a:t>
            </a:r>
          </a:p>
          <a:p>
            <a:pPr marL="685800" lvl="1" indent="-342900" fontAlgn="auto">
              <a:spcBef>
                <a:spcPts val="0"/>
              </a:spcBef>
              <a:buFont typeface="+mj-lt"/>
              <a:buAutoNum type="alphaUcPeriod"/>
              <a:defRPr/>
            </a:pPr>
            <a:r>
              <a:rPr lang="en-US" sz="1800" dirty="0">
                <a:solidFill>
                  <a:srgbClr val="000000"/>
                </a:solidFill>
                <a:latin typeface="Arial" panose="020B0604020202020204" pitchFamily="34" charset="0"/>
                <a:cs typeface="Arial" panose="020B0604020202020204" pitchFamily="34" charset="0"/>
              </a:rPr>
              <a:t>Have other appropriate measures been taken to ensure the core complaint is addressed?</a:t>
            </a:r>
          </a:p>
          <a:p>
            <a:pPr marL="685800" lvl="1" indent="-342900" fontAlgn="auto">
              <a:spcBef>
                <a:spcPts val="0"/>
              </a:spcBef>
              <a:buFont typeface="+mj-lt"/>
              <a:buAutoNum type="alphaUcPeriod"/>
              <a:defRPr/>
            </a:pPr>
            <a:r>
              <a:rPr lang="en-US" sz="1800" dirty="0">
                <a:solidFill>
                  <a:srgbClr val="000000"/>
                </a:solidFill>
                <a:latin typeface="Arial" panose="020B0604020202020204" pitchFamily="34" charset="0"/>
                <a:cs typeface="Arial" panose="020B0604020202020204" pitchFamily="34" charset="0"/>
              </a:rPr>
              <a:t>Has the patient ever attempted a drug holiday?</a:t>
            </a:r>
          </a:p>
          <a:p>
            <a:pPr marL="685800" lvl="1" indent="-342900" fontAlgn="auto">
              <a:spcBef>
                <a:spcPts val="0"/>
              </a:spcBef>
              <a:buFont typeface="+mj-lt"/>
              <a:buAutoNum type="alphaUcPeriod"/>
              <a:defRPr/>
            </a:pPr>
            <a:r>
              <a:rPr lang="en-US" sz="1800" dirty="0">
                <a:solidFill>
                  <a:srgbClr val="000000"/>
                </a:solidFill>
                <a:latin typeface="Arial" panose="020B0604020202020204" pitchFamily="34" charset="0"/>
                <a:cs typeface="Arial" panose="020B0604020202020204" pitchFamily="34" charset="0"/>
              </a:rPr>
              <a:t>How does the patient utilize the prescription?</a:t>
            </a:r>
          </a:p>
          <a:p>
            <a:pPr marL="685800" lvl="1" indent="-342900" fontAlgn="auto">
              <a:spcBef>
                <a:spcPts val="0"/>
              </a:spcBef>
              <a:buFont typeface="+mj-lt"/>
              <a:buAutoNum type="alphaUcPeriod"/>
              <a:defRPr/>
            </a:pPr>
            <a:r>
              <a:rPr lang="en-US" sz="1800" b="1" dirty="0">
                <a:solidFill>
                  <a:srgbClr val="000000"/>
                </a:solidFill>
                <a:latin typeface="Arial" panose="020B0604020202020204" pitchFamily="34" charset="0"/>
                <a:cs typeface="Arial" panose="020B0604020202020204" pitchFamily="34" charset="0"/>
              </a:rPr>
              <a:t>All of the above</a:t>
            </a:r>
          </a:p>
          <a:p>
            <a:pPr marL="342900" indent="-342900" fontAlgn="auto">
              <a:buFont typeface="+mj-lt"/>
              <a:buAutoNum type="arabicPeriod"/>
              <a:defRPr/>
            </a:pPr>
            <a:r>
              <a:rPr lang="en-US" sz="1800" dirty="0">
                <a:solidFill>
                  <a:srgbClr val="000000"/>
                </a:solidFill>
                <a:latin typeface="Arial" panose="020B0604020202020204" pitchFamily="34" charset="0"/>
                <a:cs typeface="Arial" panose="020B0604020202020204" pitchFamily="34" charset="0"/>
              </a:rPr>
              <a:t>Which of the following are elderly patients using benzodiazepines at increased risk of? (objective 1 and 3)</a:t>
            </a:r>
          </a:p>
          <a:p>
            <a:pPr marL="685800" lvl="1" indent="-342900" fontAlgn="auto">
              <a:buFont typeface="+mj-lt"/>
              <a:buAutoNum type="alphaUcPeriod"/>
              <a:defRPr/>
            </a:pPr>
            <a:r>
              <a:rPr lang="en-US" sz="1800" dirty="0">
                <a:solidFill>
                  <a:srgbClr val="000000"/>
                </a:solidFill>
                <a:latin typeface="Arial" panose="020B0604020202020204" pitchFamily="34" charset="0"/>
                <a:cs typeface="Arial" panose="020B0604020202020204" pitchFamily="34" charset="0"/>
              </a:rPr>
              <a:t>Falls</a:t>
            </a:r>
          </a:p>
          <a:p>
            <a:pPr marL="685800" lvl="1" indent="-342900" fontAlgn="auto">
              <a:buFont typeface="+mj-lt"/>
              <a:buAutoNum type="alphaUcPeriod"/>
              <a:defRPr/>
            </a:pPr>
            <a:r>
              <a:rPr lang="en-US" sz="1800" dirty="0">
                <a:solidFill>
                  <a:srgbClr val="000000"/>
                </a:solidFill>
                <a:latin typeface="Arial" panose="020B0604020202020204" pitchFamily="34" charset="0"/>
                <a:cs typeface="Arial" panose="020B0604020202020204" pitchFamily="34" charset="0"/>
              </a:rPr>
              <a:t>Fractures</a:t>
            </a:r>
          </a:p>
          <a:p>
            <a:pPr marL="685800" lvl="1" indent="-342900" fontAlgn="auto">
              <a:buFont typeface="+mj-lt"/>
              <a:buAutoNum type="alphaUcPeriod"/>
              <a:defRPr/>
            </a:pPr>
            <a:r>
              <a:rPr lang="en-US" sz="1800" dirty="0">
                <a:solidFill>
                  <a:srgbClr val="000000"/>
                </a:solidFill>
                <a:latin typeface="Arial" panose="020B0604020202020204" pitchFamily="34" charset="0"/>
                <a:cs typeface="Arial" panose="020B0604020202020204" pitchFamily="34" charset="0"/>
              </a:rPr>
              <a:t>Cognitive Impairment</a:t>
            </a:r>
          </a:p>
          <a:p>
            <a:pPr marL="685800" lvl="1" indent="-342900" fontAlgn="auto">
              <a:buFont typeface="+mj-lt"/>
              <a:buAutoNum type="alphaUcPeriod"/>
              <a:defRPr/>
            </a:pPr>
            <a:r>
              <a:rPr lang="en-US" sz="1800" b="1" dirty="0">
                <a:solidFill>
                  <a:srgbClr val="000000"/>
                </a:solidFill>
                <a:latin typeface="Arial" panose="020B0604020202020204" pitchFamily="34" charset="0"/>
                <a:cs typeface="Arial" panose="020B0604020202020204" pitchFamily="34" charset="0"/>
              </a:rPr>
              <a:t>All of the above</a:t>
            </a:r>
            <a:endParaRPr lang="en-US" sz="1800" dirty="0">
              <a:solidFill>
                <a:srgbClr val="000000"/>
              </a:solidFill>
              <a:latin typeface="Arial" panose="020B0604020202020204" pitchFamily="34" charset="0"/>
              <a:cs typeface="Arial" panose="020B0604020202020204" pitchFamily="34" charset="0"/>
            </a:endParaRPr>
          </a:p>
        </p:txBody>
      </p:sp>
      <p:sp>
        <p:nvSpPr>
          <p:cNvPr id="124930" name="Title 1">
            <a:extLst>
              <a:ext uri="{FF2B5EF4-FFF2-40B4-BE49-F238E27FC236}">
                <a16:creationId xmlns:a16="http://schemas.microsoft.com/office/drawing/2014/main" id="{26B242C5-B51A-45F4-EA9D-282F63F285B1}"/>
              </a:ext>
            </a:extLst>
          </p:cNvPr>
          <p:cNvSpPr>
            <a:spLocks noGrp="1" noChangeArrowheads="1"/>
          </p:cNvSpPr>
          <p:nvPr>
            <p:ph type="title"/>
          </p:nvPr>
        </p:nvSpPr>
        <p:spPr/>
        <p:txBody>
          <a:bodyPr/>
          <a:lstStyle/>
          <a:p>
            <a:r>
              <a:rPr lang="en-US" altLang="en-US" dirty="0"/>
              <a:t>Test Questions</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379C9FA-97A0-B199-D4E7-9483E938EE77}"/>
              </a:ext>
            </a:extLst>
          </p:cNvPr>
          <p:cNvSpPr>
            <a:spLocks noGrp="1"/>
          </p:cNvSpPr>
          <p:nvPr>
            <p:ph sz="half" idx="1"/>
          </p:nvPr>
        </p:nvSpPr>
        <p:spPr>
          <a:xfrm>
            <a:off x="457200" y="1028700"/>
            <a:ext cx="4041648" cy="3624581"/>
          </a:xfrm>
        </p:spPr>
        <p:txBody>
          <a:bodyPr>
            <a:normAutofit lnSpcReduction="10000"/>
          </a:bodyPr>
          <a:lstStyle/>
          <a:p>
            <a:r>
              <a:rPr lang="en-US" dirty="0"/>
              <a:t>Clinical introduction of barbiturates in 1904</a:t>
            </a:r>
          </a:p>
          <a:p>
            <a:r>
              <a:rPr lang="en-US" dirty="0"/>
              <a:t>Act on the GABAA receptor (including the alpha and beta subunits)</a:t>
            </a:r>
          </a:p>
          <a:p>
            <a:r>
              <a:rPr lang="en-US" dirty="0"/>
              <a:t>Used for sleep disorders, seizures, and anesthesia</a:t>
            </a:r>
          </a:p>
          <a:p>
            <a:r>
              <a:rPr lang="en-US" dirty="0"/>
              <a:t>Barbiturates still in use for seizure, severe forms of sleep disorders, and anesthesia</a:t>
            </a:r>
          </a:p>
          <a:p>
            <a:r>
              <a:rPr lang="en-US" dirty="0"/>
              <a:t>50 molecules used clinically throughout the 20</a:t>
            </a:r>
            <a:r>
              <a:rPr lang="en-US" baseline="30000" dirty="0"/>
              <a:t>th</a:t>
            </a:r>
            <a:r>
              <a:rPr lang="en-US" dirty="0"/>
              <a:t> century out of 2500 developed</a:t>
            </a:r>
          </a:p>
          <a:p>
            <a:r>
              <a:rPr lang="en-US" dirty="0"/>
              <a:t>Belief they were harmless and safer alternative to opiates</a:t>
            </a:r>
          </a:p>
        </p:txBody>
      </p:sp>
      <p:pic>
        <p:nvPicPr>
          <p:cNvPr id="48132" name="Content Placeholder 6" descr="A picture containing person, indoor&#10;&#10;Description automatically generated">
            <a:extLst>
              <a:ext uri="{FF2B5EF4-FFF2-40B4-BE49-F238E27FC236}">
                <a16:creationId xmlns:a16="http://schemas.microsoft.com/office/drawing/2014/main" id="{9F5EEDE1-4767-0282-441E-5E4EF3163927}"/>
              </a:ext>
            </a:extLst>
          </p:cNvPr>
          <p:cNvPicPr>
            <a:picLocks noGrp="1" noChangeAspect="1" noChangeArrowheads="1"/>
          </p:cNvPicPr>
          <p:nvPr>
            <p:ph sz="half" idx="2"/>
          </p:nvPr>
        </p:nvPicPr>
        <p:blipFill>
          <a:blip r:embed="rId3">
            <a:extLst>
              <a:ext uri="{28A0092B-C50C-407E-A947-70E740481C1C}">
                <a14:useLocalDpi xmlns:a14="http://schemas.microsoft.com/office/drawing/2010/main"/>
              </a:ext>
            </a:extLst>
          </a:blip>
          <a:stretch>
            <a:fillRect/>
          </a:stretch>
        </p:blipFill>
        <p:spPr>
          <a:xfrm>
            <a:off x="4649787" y="1537494"/>
            <a:ext cx="4038600" cy="2692400"/>
          </a:xfrm>
          <a:prstGeom prst="rect">
            <a:avLst/>
          </a:prstGeom>
          <a:ln>
            <a:noFill/>
          </a:ln>
          <a:effectLst>
            <a:softEdge rad="112500"/>
          </a:effectLst>
        </p:spPr>
      </p:pic>
      <p:sp>
        <p:nvSpPr>
          <p:cNvPr id="48130" name="Title 3">
            <a:extLst>
              <a:ext uri="{FF2B5EF4-FFF2-40B4-BE49-F238E27FC236}">
                <a16:creationId xmlns:a16="http://schemas.microsoft.com/office/drawing/2014/main" id="{CEEE44A1-5022-5A6A-82E4-868EA036B897}"/>
              </a:ext>
            </a:extLst>
          </p:cNvPr>
          <p:cNvSpPr>
            <a:spLocks noGrp="1" noChangeArrowheads="1"/>
          </p:cNvSpPr>
          <p:nvPr>
            <p:ph type="title"/>
          </p:nvPr>
        </p:nvSpPr>
        <p:spPr/>
        <p:txBody>
          <a:bodyPr/>
          <a:lstStyle/>
          <a:p>
            <a:r>
              <a:rPr lang="en-US" altLang="en-US" b="1" dirty="0">
                <a:solidFill>
                  <a:srgbClr val="000000"/>
                </a:solidFill>
              </a:rPr>
              <a:t>History: Barbiturates</a:t>
            </a:r>
            <a:endParaRPr lang="en-US" altLang="en-US" b="1" dirty="0"/>
          </a:p>
        </p:txBody>
      </p:sp>
      <p:sp>
        <p:nvSpPr>
          <p:cNvPr id="5" name="Text Placeholder 4">
            <a:extLst>
              <a:ext uri="{FF2B5EF4-FFF2-40B4-BE49-F238E27FC236}">
                <a16:creationId xmlns:a16="http://schemas.microsoft.com/office/drawing/2014/main" id="{1BA29E09-1203-248C-35B6-DB96F69B8EB6}"/>
              </a:ext>
            </a:extLst>
          </p:cNvPr>
          <p:cNvSpPr>
            <a:spLocks noGrp="1"/>
          </p:cNvSpPr>
          <p:nvPr>
            <p:ph type="body" sz="quarter" idx="11"/>
          </p:nvPr>
        </p:nvSpPr>
        <p:spPr>
          <a:xfrm>
            <a:off x="845128" y="4653281"/>
            <a:ext cx="7728856" cy="408972"/>
          </a:xfrm>
        </p:spPr>
        <p:txBody>
          <a:bodyPr rtlCol="0">
            <a:normAutofit/>
          </a:bodyPr>
          <a:lstStyle/>
          <a:p>
            <a:pPr fontAlgn="auto">
              <a:spcBef>
                <a:spcPts val="0"/>
              </a:spcBef>
              <a:buSzPct val="100000"/>
              <a:defRPr/>
            </a:pPr>
            <a:r>
              <a:rPr lang="en-US" sz="600" dirty="0">
                <a:highlight>
                  <a:schemeClr val="lt1"/>
                </a:highlight>
              </a:rPr>
              <a:t>López-Muñoz, F. et al. (2005). </a:t>
            </a:r>
            <a:r>
              <a:rPr lang="en-US" sz="600" i="1" dirty="0"/>
              <a:t>Neuropsychiatric disease and treatment</a:t>
            </a:r>
            <a:r>
              <a:rPr lang="en-US" sz="600" dirty="0">
                <a:highlight>
                  <a:schemeClr val="lt1"/>
                </a:highlight>
              </a:rPr>
              <a:t>, </a:t>
            </a:r>
            <a:r>
              <a:rPr lang="en-US" sz="600" i="1" dirty="0"/>
              <a:t>1</a:t>
            </a:r>
            <a:r>
              <a:rPr lang="en-US" sz="600" dirty="0">
                <a:highlight>
                  <a:schemeClr val="lt1"/>
                </a:highlight>
              </a:rPr>
              <a:t>(4), 329–343.</a:t>
            </a:r>
          </a:p>
          <a:p>
            <a:pPr fontAlgn="auto">
              <a:spcBef>
                <a:spcPts val="0"/>
              </a:spcBef>
              <a:buSzPct val="100000"/>
              <a:defRPr/>
            </a:pPr>
            <a:r>
              <a:rPr lang="en-US" sz="600" dirty="0" err="1"/>
              <a:t>Anslinger</a:t>
            </a:r>
            <a:r>
              <a:rPr lang="en-US" sz="600" dirty="0"/>
              <a:t>, H. J. (1952). </a:t>
            </a:r>
            <a:r>
              <a:rPr lang="en-US" sz="600" i="1" dirty="0"/>
              <a:t>Food, Drug, Cosmetic Law Journal</a:t>
            </a:r>
            <a:r>
              <a:rPr lang="en-US" sz="600" dirty="0"/>
              <a:t>, </a:t>
            </a:r>
            <a:r>
              <a:rPr lang="en-US" sz="600" i="1" dirty="0"/>
              <a:t>7</a:t>
            </a:r>
            <a:r>
              <a:rPr lang="en-US" sz="600" dirty="0"/>
              <a:t>(3), 211–214.</a:t>
            </a:r>
            <a:endParaRPr lang="en-US" sz="600" dirty="0">
              <a:highlight>
                <a:schemeClr val="lt1"/>
              </a:highlight>
            </a:endParaRPr>
          </a:p>
          <a:p>
            <a:pPr fontAlgn="auto">
              <a:spcBef>
                <a:spcPts val="0"/>
              </a:spcBef>
              <a:spcAft>
                <a:spcPts val="1200"/>
              </a:spcAft>
              <a:buSzPct val="100000"/>
              <a:defRPr/>
            </a:pPr>
            <a:r>
              <a:rPr lang="en-US" sz="600" dirty="0">
                <a:highlight>
                  <a:schemeClr val="lt1"/>
                </a:highlight>
              </a:rPr>
              <a:t>Wick J. Y. (2013). </a:t>
            </a:r>
            <a:r>
              <a:rPr lang="en-US" sz="600" i="1" dirty="0"/>
              <a:t>The Consultant pharmacist : the journal of the American Society of Consultant Pharmacists</a:t>
            </a:r>
            <a:r>
              <a:rPr lang="en-US" sz="600" dirty="0">
                <a:highlight>
                  <a:schemeClr val="lt1"/>
                </a:highlight>
              </a:rPr>
              <a:t>, </a:t>
            </a:r>
            <a:r>
              <a:rPr lang="en-US" sz="600" i="1" dirty="0"/>
              <a:t>28</a:t>
            </a:r>
            <a:r>
              <a:rPr lang="en-US" sz="600" dirty="0">
                <a:highlight>
                  <a:schemeClr val="lt1"/>
                </a:highlight>
              </a:rPr>
              <a:t>(9), 538–548</a:t>
            </a:r>
            <a:endParaRPr lang="en-US" sz="6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A1EB86E-A24B-E3BC-CA2D-DA445F0C30B7}"/>
              </a:ext>
            </a:extLst>
          </p:cNvPr>
          <p:cNvSpPr>
            <a:spLocks noGrp="1"/>
          </p:cNvSpPr>
          <p:nvPr>
            <p:ph sz="half" idx="1"/>
          </p:nvPr>
        </p:nvSpPr>
        <p:spPr>
          <a:xfrm>
            <a:off x="457200" y="2485814"/>
            <a:ext cx="4041648" cy="2252442"/>
          </a:xfrm>
        </p:spPr>
        <p:txBody>
          <a:bodyPr>
            <a:normAutofit/>
          </a:bodyPr>
          <a:lstStyle/>
          <a:p>
            <a:r>
              <a:rPr lang="en-US" dirty="0"/>
              <a:t>Barbiturates were over-the-counter until 1951, when they required physician prescription</a:t>
            </a:r>
          </a:p>
          <a:p>
            <a:r>
              <a:rPr lang="en-US" dirty="0"/>
              <a:t>Popularity waned in the 1960s with the introduction of benzodiazepines</a:t>
            </a:r>
          </a:p>
          <a:p>
            <a:r>
              <a:rPr lang="en-US" dirty="0"/>
              <a:t>As popularly increased, so did the number of deaths associated with overdose and suicide from barbiturates </a:t>
            </a:r>
          </a:p>
        </p:txBody>
      </p:sp>
      <p:sp>
        <p:nvSpPr>
          <p:cNvPr id="3" name="Content Placeholder 2">
            <a:extLst>
              <a:ext uri="{FF2B5EF4-FFF2-40B4-BE49-F238E27FC236}">
                <a16:creationId xmlns:a16="http://schemas.microsoft.com/office/drawing/2014/main" id="{4D426213-7A6F-8166-651C-39B9C303E968}"/>
              </a:ext>
            </a:extLst>
          </p:cNvPr>
          <p:cNvSpPr>
            <a:spLocks noGrp="1"/>
          </p:cNvSpPr>
          <p:nvPr>
            <p:ph sz="half" idx="2"/>
          </p:nvPr>
        </p:nvSpPr>
        <p:spPr>
          <a:xfrm>
            <a:off x="457199" y="1028700"/>
            <a:ext cx="8232649" cy="1714989"/>
          </a:xfrm>
        </p:spPr>
        <p:txBody>
          <a:bodyPr>
            <a:normAutofit/>
          </a:bodyPr>
          <a:lstStyle/>
          <a:p>
            <a:r>
              <a:rPr lang="en-US" dirty="0"/>
              <a:t>Between 1920s and 1950s they were the only widely available drugs used as sedatives and hypnotics</a:t>
            </a:r>
          </a:p>
          <a:p>
            <a:r>
              <a:rPr lang="en-US" dirty="0"/>
              <a:t>Barbiturate popularity peaked in the 1930s/1940s </a:t>
            </a:r>
          </a:p>
          <a:p>
            <a:r>
              <a:rPr lang="en-US" dirty="0"/>
              <a:t>Despite widespread use, the main drawbacks were seen to be addiction and death by overdose</a:t>
            </a:r>
          </a:p>
        </p:txBody>
      </p:sp>
      <p:sp>
        <p:nvSpPr>
          <p:cNvPr id="50178" name="Title 3">
            <a:extLst>
              <a:ext uri="{FF2B5EF4-FFF2-40B4-BE49-F238E27FC236}">
                <a16:creationId xmlns:a16="http://schemas.microsoft.com/office/drawing/2014/main" id="{D9A59650-65FF-0590-A1FF-30D7C0C3120C}"/>
              </a:ext>
            </a:extLst>
          </p:cNvPr>
          <p:cNvSpPr>
            <a:spLocks noGrp="1" noChangeArrowheads="1"/>
          </p:cNvSpPr>
          <p:nvPr>
            <p:ph type="title"/>
          </p:nvPr>
        </p:nvSpPr>
        <p:spPr/>
        <p:txBody>
          <a:bodyPr/>
          <a:lstStyle/>
          <a:p>
            <a:r>
              <a:rPr lang="en-US" altLang="en-US" b="1" dirty="0">
                <a:solidFill>
                  <a:srgbClr val="000000"/>
                </a:solidFill>
              </a:rPr>
              <a:t>History: Barbiturates (Continued) </a:t>
            </a:r>
            <a:endParaRPr lang="en-US" altLang="en-US" b="1" dirty="0"/>
          </a:p>
        </p:txBody>
      </p:sp>
      <p:sp>
        <p:nvSpPr>
          <p:cNvPr id="5" name="Text Placeholder 4">
            <a:extLst>
              <a:ext uri="{FF2B5EF4-FFF2-40B4-BE49-F238E27FC236}">
                <a16:creationId xmlns:a16="http://schemas.microsoft.com/office/drawing/2014/main" id="{3E057DF8-0932-8FDC-69E4-D4859A182D8F}"/>
              </a:ext>
            </a:extLst>
          </p:cNvPr>
          <p:cNvSpPr>
            <a:spLocks noGrp="1"/>
          </p:cNvSpPr>
          <p:nvPr>
            <p:ph type="body" sz="quarter" idx="11"/>
          </p:nvPr>
        </p:nvSpPr>
        <p:spPr>
          <a:xfrm>
            <a:off x="845128" y="4666827"/>
            <a:ext cx="7728856" cy="395425"/>
          </a:xfrm>
        </p:spPr>
        <p:txBody>
          <a:bodyPr rtlCol="0">
            <a:normAutofit/>
          </a:bodyPr>
          <a:lstStyle/>
          <a:p>
            <a:pPr fontAlgn="auto">
              <a:spcBef>
                <a:spcPts val="0"/>
              </a:spcBef>
              <a:buSzPct val="100000"/>
              <a:defRPr/>
            </a:pPr>
            <a:r>
              <a:rPr lang="en-US" sz="600" dirty="0">
                <a:highlight>
                  <a:schemeClr val="lt1"/>
                </a:highlight>
              </a:rPr>
              <a:t>López-Muñoz, F. et al. (2005). </a:t>
            </a:r>
            <a:r>
              <a:rPr lang="en-US" sz="600" i="1" dirty="0"/>
              <a:t>Neuropsychiatric disease and treatment</a:t>
            </a:r>
            <a:r>
              <a:rPr lang="en-US" sz="600" dirty="0">
                <a:highlight>
                  <a:schemeClr val="lt1"/>
                </a:highlight>
              </a:rPr>
              <a:t>, </a:t>
            </a:r>
            <a:r>
              <a:rPr lang="en-US" sz="600" i="1" dirty="0"/>
              <a:t>1</a:t>
            </a:r>
            <a:r>
              <a:rPr lang="en-US" sz="600" dirty="0">
                <a:highlight>
                  <a:schemeClr val="lt1"/>
                </a:highlight>
              </a:rPr>
              <a:t>(4), 329–343.</a:t>
            </a:r>
          </a:p>
          <a:p>
            <a:pPr fontAlgn="auto">
              <a:spcBef>
                <a:spcPts val="0"/>
              </a:spcBef>
              <a:buSzPct val="100000"/>
              <a:defRPr/>
            </a:pPr>
            <a:r>
              <a:rPr lang="en-US" sz="600" dirty="0" err="1"/>
              <a:t>Anslinger</a:t>
            </a:r>
            <a:r>
              <a:rPr lang="en-US" sz="600" dirty="0"/>
              <a:t>, H. J. (1952). </a:t>
            </a:r>
            <a:r>
              <a:rPr lang="en-US" sz="600" i="1" dirty="0"/>
              <a:t>Food, Drug, Cosmetic Law Journal</a:t>
            </a:r>
            <a:r>
              <a:rPr lang="en-US" sz="600" dirty="0"/>
              <a:t>, </a:t>
            </a:r>
            <a:r>
              <a:rPr lang="en-US" sz="600" i="1" dirty="0"/>
              <a:t>7</a:t>
            </a:r>
            <a:r>
              <a:rPr lang="en-US" sz="600" dirty="0"/>
              <a:t>(3), 211–214.</a:t>
            </a:r>
            <a:endParaRPr lang="en-US" sz="600" dirty="0">
              <a:highlight>
                <a:schemeClr val="lt1"/>
              </a:highlight>
            </a:endParaRPr>
          </a:p>
          <a:p>
            <a:pPr fontAlgn="auto">
              <a:spcBef>
                <a:spcPts val="0"/>
              </a:spcBef>
              <a:spcAft>
                <a:spcPts val="1200"/>
              </a:spcAft>
              <a:buSzPct val="100000"/>
              <a:defRPr/>
            </a:pPr>
            <a:r>
              <a:rPr lang="en-US" sz="600" dirty="0">
                <a:highlight>
                  <a:schemeClr val="lt1"/>
                </a:highlight>
              </a:rPr>
              <a:t>Wick J. Y. (2013). </a:t>
            </a:r>
            <a:r>
              <a:rPr lang="en-US" sz="600" i="1" dirty="0"/>
              <a:t>The Consultant pharmacist : the journal of the American Society of Consultant Pharmacists</a:t>
            </a:r>
            <a:r>
              <a:rPr lang="en-US" sz="600" dirty="0">
                <a:highlight>
                  <a:schemeClr val="lt1"/>
                </a:highlight>
              </a:rPr>
              <a:t>, </a:t>
            </a:r>
            <a:r>
              <a:rPr lang="en-US" sz="600" i="1" dirty="0"/>
              <a:t>28</a:t>
            </a:r>
            <a:r>
              <a:rPr lang="en-US" sz="600" dirty="0">
                <a:highlight>
                  <a:schemeClr val="lt1"/>
                </a:highlight>
              </a:rPr>
              <a:t>(9), 538–548</a:t>
            </a:r>
            <a:endParaRPr lang="en-US" sz="600" dirty="0"/>
          </a:p>
        </p:txBody>
      </p:sp>
      <p:pic>
        <p:nvPicPr>
          <p:cNvPr id="50182" name="Picture 12">
            <a:extLst>
              <a:ext uri="{FF2B5EF4-FFF2-40B4-BE49-F238E27FC236}">
                <a16:creationId xmlns:a16="http://schemas.microsoft.com/office/drawing/2014/main" id="{9209DCB9-9657-E0E3-D992-9FFFBA6B351C}"/>
              </a:ext>
            </a:extLst>
          </p:cNvPr>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5045358" y="2818488"/>
            <a:ext cx="3528626" cy="184833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00BC7F8-5D71-03B2-3528-01C0AF1F7E6F}"/>
              </a:ext>
            </a:extLst>
          </p:cNvPr>
          <p:cNvSpPr>
            <a:spLocks noGrp="1"/>
          </p:cNvSpPr>
          <p:nvPr>
            <p:ph type="body" sz="quarter" idx="11"/>
          </p:nvPr>
        </p:nvSpPr>
        <p:spPr>
          <a:xfrm>
            <a:off x="844550" y="4781550"/>
            <a:ext cx="7729538" cy="280988"/>
          </a:xfrm>
        </p:spPr>
        <p:txBody>
          <a:bodyPr rtlCol="0">
            <a:normAutofit/>
          </a:bodyPr>
          <a:lstStyle/>
          <a:p>
            <a:pPr marL="0" indent="0" fontAlgn="auto">
              <a:spcBef>
                <a:spcPts val="0"/>
              </a:spcBef>
              <a:buNone/>
              <a:defRPr/>
            </a:pPr>
            <a:r>
              <a:rPr lang="en-US" sz="600" dirty="0">
                <a:solidFill>
                  <a:schemeClr val="tx1"/>
                </a:solidFill>
                <a:hlinkClick r:id="rId3"/>
              </a:rPr>
              <a:t>https://archive.nytimes.com/www.nytimes.com/books/98/11/22/specials/monroe-obit1.html</a:t>
            </a:r>
            <a:r>
              <a:rPr lang="en-US" sz="600" dirty="0">
                <a:solidFill>
                  <a:schemeClr val="tx1"/>
                </a:solidFill>
              </a:rPr>
              <a:t> </a:t>
            </a:r>
            <a:r>
              <a:rPr lang="en-US" sz="600" dirty="0"/>
              <a:t>Accessed 4/3/23</a:t>
            </a:r>
          </a:p>
        </p:txBody>
      </p:sp>
      <p:sp>
        <p:nvSpPr>
          <p:cNvPr id="51202" name="Title 3">
            <a:extLst>
              <a:ext uri="{FF2B5EF4-FFF2-40B4-BE49-F238E27FC236}">
                <a16:creationId xmlns:a16="http://schemas.microsoft.com/office/drawing/2014/main" id="{72143421-C887-2CBB-3D90-5C04381802C4}"/>
              </a:ext>
            </a:extLst>
          </p:cNvPr>
          <p:cNvSpPr>
            <a:spLocks noGrp="1" noChangeArrowheads="1"/>
          </p:cNvSpPr>
          <p:nvPr>
            <p:ph type="title"/>
          </p:nvPr>
        </p:nvSpPr>
        <p:spPr>
          <a:xfrm>
            <a:off x="457200" y="155575"/>
            <a:ext cx="8229600" cy="739775"/>
          </a:xfrm>
        </p:spPr>
        <p:txBody>
          <a:bodyPr/>
          <a:lstStyle/>
          <a:p>
            <a:r>
              <a:rPr lang="en-US" altLang="en-US" b="1" dirty="0">
                <a:solidFill>
                  <a:srgbClr val="000000"/>
                </a:solidFill>
              </a:rPr>
              <a:t>Death of a Star</a:t>
            </a:r>
            <a:endParaRPr lang="en-US" altLang="en-US" b="1" dirty="0"/>
          </a:p>
        </p:txBody>
      </p:sp>
      <p:pic>
        <p:nvPicPr>
          <p:cNvPr id="51203" name="Content Placeholder 5" descr="A picture containing text, ground, envelope&#10;&#10;Description automatically generated">
            <a:extLst>
              <a:ext uri="{FF2B5EF4-FFF2-40B4-BE49-F238E27FC236}">
                <a16:creationId xmlns:a16="http://schemas.microsoft.com/office/drawing/2014/main" id="{F4C28061-1F18-0571-2609-D6EBCA50A8DA}"/>
              </a:ext>
            </a:extLst>
          </p:cNvPr>
          <p:cNvPicPr>
            <a:picLocks noGrp="1" noChangeAspect="1" noChangeArrowheads="1"/>
          </p:cNvPicPr>
          <p:nvPr>
            <p:ph idx="1"/>
          </p:nvPr>
        </p:nvPicPr>
        <p:blipFill>
          <a:blip r:embed="rId4">
            <a:extLst>
              <a:ext uri="{28A0092B-C50C-407E-A947-70E740481C1C}">
                <a14:useLocalDpi xmlns:a14="http://schemas.microsoft.com/office/drawing/2010/main"/>
              </a:ext>
            </a:extLst>
          </a:blip>
          <a:srcRect/>
          <a:stretch>
            <a:fillRect/>
          </a:stretch>
        </p:blipFill>
        <p:spPr>
          <a:xfrm>
            <a:off x="536575" y="1028700"/>
            <a:ext cx="8150225" cy="3730625"/>
          </a:xfr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ADCED250-912F-3F0C-B6A5-4C37F1A43B64}"/>
              </a:ext>
            </a:extLst>
          </p:cNvPr>
          <p:cNvSpPr>
            <a:spLocks noGrp="1"/>
          </p:cNvSpPr>
          <p:nvPr>
            <p:ph sz="half" idx="2"/>
          </p:nvPr>
        </p:nvSpPr>
        <p:spPr/>
        <p:txBody>
          <a:bodyPr>
            <a:normAutofit/>
          </a:bodyPr>
          <a:lstStyle/>
          <a:p>
            <a:r>
              <a:rPr lang="en-US" dirty="0"/>
              <a:t>First benzodiazepine, chlordiazepoxide, in 1960</a:t>
            </a:r>
          </a:p>
          <a:p>
            <a:r>
              <a:rPr lang="en-US" dirty="0"/>
              <a:t>Diazepam was introduced in 1963</a:t>
            </a:r>
          </a:p>
          <a:p>
            <a:pPr lvl="1"/>
            <a:r>
              <a:rPr lang="en-US" dirty="0"/>
              <a:t>Marketing focused on less toxicity (compared to barbiturates) and less likelihood of dependence</a:t>
            </a:r>
          </a:p>
          <a:p>
            <a:r>
              <a:rPr lang="en-US" dirty="0"/>
              <a:t>By the 1970s, diazepine topped most frequently prescribed lists</a:t>
            </a:r>
          </a:p>
          <a:p>
            <a:r>
              <a:rPr lang="en-US" dirty="0"/>
              <a:t>Purdue Pharma was an early marketer of Valium</a:t>
            </a:r>
            <a:r>
              <a:rPr lang="en-US" baseline="30000" dirty="0"/>
              <a:t>®</a:t>
            </a:r>
            <a:r>
              <a:rPr lang="en-US" dirty="0"/>
              <a:t>: first drug to reach $1 billion in sales</a:t>
            </a:r>
          </a:p>
        </p:txBody>
      </p:sp>
      <p:sp>
        <p:nvSpPr>
          <p:cNvPr id="53250" name="Title 3">
            <a:extLst>
              <a:ext uri="{FF2B5EF4-FFF2-40B4-BE49-F238E27FC236}">
                <a16:creationId xmlns:a16="http://schemas.microsoft.com/office/drawing/2014/main" id="{A2489392-EEF0-9A49-CED7-462A48F3EF80}"/>
              </a:ext>
            </a:extLst>
          </p:cNvPr>
          <p:cNvSpPr>
            <a:spLocks noGrp="1" noChangeArrowheads="1"/>
          </p:cNvSpPr>
          <p:nvPr>
            <p:ph type="title"/>
          </p:nvPr>
        </p:nvSpPr>
        <p:spPr/>
        <p:txBody>
          <a:bodyPr/>
          <a:lstStyle/>
          <a:p>
            <a:r>
              <a:rPr lang="en-US" altLang="en-US" dirty="0"/>
              <a:t>History: Benzodiazepines (BZD)</a:t>
            </a:r>
          </a:p>
        </p:txBody>
      </p:sp>
      <p:sp>
        <p:nvSpPr>
          <p:cNvPr id="9223" name="Text Placeholder 4">
            <a:extLst>
              <a:ext uri="{FF2B5EF4-FFF2-40B4-BE49-F238E27FC236}">
                <a16:creationId xmlns:a16="http://schemas.microsoft.com/office/drawing/2014/main" id="{81F0A7F4-3727-0275-A280-499BAA7E7398}"/>
              </a:ext>
            </a:extLst>
          </p:cNvPr>
          <p:cNvSpPr>
            <a:spLocks noGrp="1"/>
          </p:cNvSpPr>
          <p:nvPr>
            <p:ph type="body" sz="quarter" idx="11"/>
          </p:nvPr>
        </p:nvSpPr>
        <p:spPr/>
        <p:txBody>
          <a:bodyPr rtlCol="0">
            <a:noAutofit/>
          </a:bodyPr>
          <a:lstStyle/>
          <a:p>
            <a:pPr fontAlgn="auto">
              <a:spcBef>
                <a:spcPts val="0"/>
              </a:spcBef>
              <a:buSzPct val="100000"/>
              <a:defRPr/>
            </a:pPr>
            <a:r>
              <a:rPr lang="en-US" sz="600" dirty="0">
                <a:highlight>
                  <a:schemeClr val="lt1"/>
                </a:highlight>
                <a:cs typeface="Arial" panose="020B0604020202020204" pitchFamily="34" charset="0"/>
              </a:rPr>
              <a:t>López-Muñoz, F. et al. (2005). </a:t>
            </a:r>
            <a:r>
              <a:rPr lang="en-US" sz="600" i="1" dirty="0">
                <a:cs typeface="Arial" panose="020B0604020202020204" pitchFamily="34" charset="0"/>
              </a:rPr>
              <a:t>Neuropsychiatric disease and treatment</a:t>
            </a:r>
            <a:r>
              <a:rPr lang="en-US" sz="600" dirty="0">
                <a:highlight>
                  <a:schemeClr val="lt1"/>
                </a:highlight>
                <a:cs typeface="Arial" panose="020B0604020202020204" pitchFamily="34" charset="0"/>
              </a:rPr>
              <a:t>, </a:t>
            </a:r>
            <a:r>
              <a:rPr lang="en-US" sz="600" i="1" dirty="0">
                <a:cs typeface="Arial" panose="020B0604020202020204" pitchFamily="34" charset="0"/>
              </a:rPr>
              <a:t>1</a:t>
            </a:r>
            <a:r>
              <a:rPr lang="en-US" sz="600" dirty="0">
                <a:highlight>
                  <a:schemeClr val="lt1"/>
                </a:highlight>
                <a:cs typeface="Arial" panose="020B0604020202020204" pitchFamily="34" charset="0"/>
              </a:rPr>
              <a:t>(4), 329–343.</a:t>
            </a:r>
          </a:p>
          <a:p>
            <a:pPr fontAlgn="auto">
              <a:spcBef>
                <a:spcPts val="0"/>
              </a:spcBef>
              <a:buSzPct val="100000"/>
              <a:defRPr/>
            </a:pPr>
            <a:r>
              <a:rPr lang="en-US" sz="600" dirty="0" err="1">
                <a:cs typeface="Arial" panose="020B0604020202020204" pitchFamily="34" charset="0"/>
              </a:rPr>
              <a:t>Anslinger</a:t>
            </a:r>
            <a:r>
              <a:rPr lang="en-US" sz="600" dirty="0">
                <a:cs typeface="Arial" panose="020B0604020202020204" pitchFamily="34" charset="0"/>
              </a:rPr>
              <a:t>, H. J. (1952). </a:t>
            </a:r>
            <a:r>
              <a:rPr lang="en-US" sz="600" i="1" dirty="0">
                <a:cs typeface="Arial" panose="020B0604020202020204" pitchFamily="34" charset="0"/>
              </a:rPr>
              <a:t>Food, Drug, Cosmetic Law Journal</a:t>
            </a:r>
            <a:r>
              <a:rPr lang="en-US" sz="600" dirty="0">
                <a:cs typeface="Arial" panose="020B0604020202020204" pitchFamily="34" charset="0"/>
              </a:rPr>
              <a:t>, </a:t>
            </a:r>
            <a:r>
              <a:rPr lang="en-US" sz="600" i="1" dirty="0">
                <a:cs typeface="Arial" panose="020B0604020202020204" pitchFamily="34" charset="0"/>
              </a:rPr>
              <a:t>7</a:t>
            </a:r>
            <a:r>
              <a:rPr lang="en-US" sz="600" dirty="0">
                <a:cs typeface="Arial" panose="020B0604020202020204" pitchFamily="34" charset="0"/>
              </a:rPr>
              <a:t>(3), 211–214.</a:t>
            </a:r>
            <a:endParaRPr lang="en-US" sz="600" dirty="0">
              <a:highlight>
                <a:schemeClr val="lt1"/>
              </a:highlight>
              <a:cs typeface="Arial" panose="020B0604020202020204" pitchFamily="34" charset="0"/>
            </a:endParaRPr>
          </a:p>
          <a:p>
            <a:pPr fontAlgn="auto">
              <a:spcBef>
                <a:spcPts val="0"/>
              </a:spcBef>
              <a:spcAft>
                <a:spcPts val="1200"/>
              </a:spcAft>
              <a:buSzPct val="100000"/>
              <a:defRPr/>
            </a:pPr>
            <a:r>
              <a:rPr lang="en-US" sz="600" dirty="0">
                <a:highlight>
                  <a:schemeClr val="lt1"/>
                </a:highlight>
                <a:cs typeface="Arial" panose="020B0604020202020204" pitchFamily="34" charset="0"/>
              </a:rPr>
              <a:t>Wick J. Y. (2013). </a:t>
            </a:r>
            <a:r>
              <a:rPr lang="en-US" sz="600" i="1" dirty="0">
                <a:cs typeface="Arial" panose="020B0604020202020204" pitchFamily="34" charset="0"/>
              </a:rPr>
              <a:t>The Consultant pharmacist : the journal of the American Society of Consultant Pharmacists</a:t>
            </a:r>
            <a:r>
              <a:rPr lang="en-US" sz="600" dirty="0">
                <a:highlight>
                  <a:schemeClr val="lt1"/>
                </a:highlight>
                <a:cs typeface="Arial" panose="020B0604020202020204" pitchFamily="34" charset="0"/>
              </a:rPr>
              <a:t>, </a:t>
            </a:r>
            <a:r>
              <a:rPr lang="en-US" sz="600" i="1" dirty="0">
                <a:cs typeface="Arial" panose="020B0604020202020204" pitchFamily="34" charset="0"/>
              </a:rPr>
              <a:t>28</a:t>
            </a:r>
            <a:r>
              <a:rPr lang="en-US" sz="600" dirty="0">
                <a:highlight>
                  <a:schemeClr val="lt1"/>
                </a:highlight>
                <a:cs typeface="Arial" panose="020B0604020202020204" pitchFamily="34" charset="0"/>
              </a:rPr>
              <a:t>(9), 538–548</a:t>
            </a:r>
            <a:endParaRPr lang="en-US" sz="600" dirty="0"/>
          </a:p>
        </p:txBody>
      </p:sp>
      <p:pic>
        <p:nvPicPr>
          <p:cNvPr id="5" name="Picture 7">
            <a:extLst>
              <a:ext uri="{FF2B5EF4-FFF2-40B4-BE49-F238E27FC236}">
                <a16:creationId xmlns:a16="http://schemas.microsoft.com/office/drawing/2014/main" id="{E63A1435-9B1B-627C-0E2E-1F365F5C90DE}"/>
              </a:ext>
            </a:extLst>
          </p:cNvPr>
          <p:cNvPicPr>
            <a:picLocks noGrp="1" noChangeAspect="1" noChangeArrowheads="1"/>
          </p:cNvPicPr>
          <p:nvPr>
            <p:ph sz="half" idx="1"/>
          </p:nvPr>
        </p:nvPicPr>
        <p:blipFill>
          <a:blip r:embed="rId3" cstate="print">
            <a:extLst>
              <a:ext uri="{28A0092B-C50C-407E-A947-70E740481C1C}">
                <a14:useLocalDpi xmlns:a14="http://schemas.microsoft.com/office/drawing/2010/main"/>
              </a:ext>
            </a:extLst>
          </a:blip>
          <a:srcRect/>
          <a:stretch>
            <a:fillRect/>
          </a:stretch>
        </p:blipFill>
        <p:spPr bwMode="auto">
          <a:xfrm>
            <a:off x="852487" y="1340644"/>
            <a:ext cx="3251200" cy="30861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cSld>
  <p:clrMapOvr>
    <a:masterClrMapping/>
  </p:clrMapOvr>
</p:sld>
</file>

<file path=ppt/theme/theme1.xml><?xml version="1.0" encoding="utf-8"?>
<a:theme xmlns:a="http://schemas.openxmlformats.org/drawingml/2006/main" name="Pharmcon Course">
  <a:themeElements>
    <a:clrScheme name="PharmCon2022">
      <a:dk1>
        <a:srgbClr val="000000"/>
      </a:dk1>
      <a:lt1>
        <a:srgbClr val="FFFFFF"/>
      </a:lt1>
      <a:dk2>
        <a:srgbClr val="5F5F5F"/>
      </a:dk2>
      <a:lt2>
        <a:srgbClr val="BFBFBF"/>
      </a:lt2>
      <a:accent1>
        <a:srgbClr val="2D4968"/>
      </a:accent1>
      <a:accent2>
        <a:srgbClr val="9E2064"/>
      </a:accent2>
      <a:accent3>
        <a:srgbClr val="ED6D53"/>
      </a:accent3>
      <a:accent4>
        <a:srgbClr val="008B8B"/>
      </a:accent4>
      <a:accent5>
        <a:srgbClr val="6790BD"/>
      </a:accent5>
      <a:accent6>
        <a:srgbClr val="F7461D"/>
      </a:accent6>
      <a:hlink>
        <a:srgbClr val="D9C737"/>
      </a:hlink>
      <a:folHlink>
        <a:srgbClr val="265770"/>
      </a:folHlink>
    </a:clrScheme>
    <a:fontScheme name="PharmconEDU">
      <a:majorFont>
        <a:latin typeface="Arial Black"/>
        <a:ea typeface=""/>
        <a:cs typeface=""/>
      </a:majorFont>
      <a:minorFont>
        <a:latin typeface="Lucida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lgn="l">
          <a:lnSpc>
            <a:spcPct val="114000"/>
          </a:lnSpc>
          <a:spcAft>
            <a:spcPts val="300"/>
          </a:spcAft>
          <a:defRPr sz="2000" dirty="0" smtClean="0"/>
        </a:defPPr>
      </a:lstStyle>
    </a:txDef>
  </a:objectDefaults>
  <a:extraClrSchemeLst/>
  <a:extLst>
    <a:ext uri="{05A4C25C-085E-4340-85A3-A5531E510DB2}">
      <thm15:themeFamily xmlns:thm15="http://schemas.microsoft.com/office/thememl/2012/main" name="FreeCE_EDU_2022.potx" id="{291F14D6-D891-4F8B-A083-466555551FF7}" vid="{E32A798D-4309-4926-BF21-F039839BA0E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ime xmlns="bb0285eb-592b-487d-a8eb-ee2ad0dcd282"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A19BCF0187B5584497BD516834992695" ma:contentTypeVersion="14" ma:contentTypeDescription="Create a new document." ma:contentTypeScope="" ma:versionID="f368dddd32b434bef1d609a7565cdab7">
  <xsd:schema xmlns:xsd="http://www.w3.org/2001/XMLSchema" xmlns:xs="http://www.w3.org/2001/XMLSchema" xmlns:p="http://schemas.microsoft.com/office/2006/metadata/properties" xmlns:ns2="036f8bdb-6885-4f76-b90b-8f2110887d0e" xmlns:ns3="bb0285eb-592b-487d-a8eb-ee2ad0dcd282" targetNamespace="http://schemas.microsoft.com/office/2006/metadata/properties" ma:root="true" ma:fieldsID="c80ba25c6bdd64f476a92a6a352a1ea4" ns2:_="" ns3:_="">
    <xsd:import namespace="036f8bdb-6885-4f76-b90b-8f2110887d0e"/>
    <xsd:import namespace="bb0285eb-592b-487d-a8eb-ee2ad0dcd282"/>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GenerationTime" minOccurs="0"/>
                <xsd:element ref="ns3:MediaServiceEventHashCode" minOccurs="0"/>
                <xsd:element ref="ns3:MediaServiceDateTaken" minOccurs="0"/>
                <xsd:element ref="ns3:MediaServiceOCR" minOccurs="0"/>
                <xsd:element ref="ns3:MediaServiceAutoKeyPoints" minOccurs="0"/>
                <xsd:element ref="ns3:MediaServiceKeyPoints" minOccurs="0"/>
                <xsd:element ref="ns3:time" minOccurs="0"/>
                <xsd:element ref="ns3:MediaServiceLocation"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36f8bdb-6885-4f76-b90b-8f2110887d0e"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b0285eb-592b-487d-a8eb-ee2ad0dcd282"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time" ma:index="19" nillable="true" ma:displayName="time" ma:format="DateTime" ma:internalName="time">
      <xsd:simpleType>
        <xsd:restriction base="dms:DateTime"/>
      </xsd:simpleType>
    </xsd:element>
    <xsd:element name="MediaServiceLocation" ma:index="20" nillable="true" ma:displayName="Location" ma:internalName="MediaServiceLocation" ma:readOnly="true">
      <xsd:simpleType>
        <xsd:restriction base="dms:Text"/>
      </xsd:simpleType>
    </xsd:element>
    <xsd:element name="MediaLengthInSeconds" ma:index="21"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7D14324-1190-422A-B5A0-A4A50DF6000B}">
  <ds:schemaRefs>
    <ds:schemaRef ds:uri="69181803-33bb-4e64-9512-6a91ce2093b0"/>
    <ds:schemaRef ds:uri="bfd12dc6-a3bb-4168-8d54-ab364405bc01"/>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bb0285eb-592b-487d-a8eb-ee2ad0dcd282"/>
  </ds:schemaRefs>
</ds:datastoreItem>
</file>

<file path=customXml/itemProps2.xml><?xml version="1.0" encoding="utf-8"?>
<ds:datastoreItem xmlns:ds="http://schemas.openxmlformats.org/officeDocument/2006/customXml" ds:itemID="{EDEB0547-8B16-46BC-9CD1-42E48AA2F19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36f8bdb-6885-4f76-b90b-8f2110887d0e"/>
    <ds:schemaRef ds:uri="bb0285eb-592b-487d-a8eb-ee2ad0dcd28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6814348-6E46-48F1-A8D5-BB39DAC5853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1637</TotalTime>
  <Words>11222</Words>
  <Application>Microsoft Macintosh PowerPoint</Application>
  <PresentationFormat>On-screen Show (16:9)</PresentationFormat>
  <Paragraphs>657</Paragraphs>
  <Slides>50</Slides>
  <Notes>33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50</vt:i4>
      </vt:variant>
    </vt:vector>
  </HeadingPairs>
  <TitlesOfParts>
    <vt:vector size="56" baseType="lpstr">
      <vt:lpstr>Arial</vt:lpstr>
      <vt:lpstr>Arial Black</vt:lpstr>
      <vt:lpstr>Lucida Sans</vt:lpstr>
      <vt:lpstr>System Font Regular</vt:lpstr>
      <vt:lpstr>Wingdings</vt:lpstr>
      <vt:lpstr>Pharmcon Course</vt:lpstr>
      <vt:lpstr>Benzodiazepines: A New Kind of Pandemic</vt:lpstr>
      <vt:lpstr>Faculty Disclosure</vt:lpstr>
      <vt:lpstr>Learning Objectives</vt:lpstr>
      <vt:lpstr>Mechanism of Action</vt:lpstr>
      <vt:lpstr>Mechanism of Action (Continued)</vt:lpstr>
      <vt:lpstr>History: Barbiturates</vt:lpstr>
      <vt:lpstr>History: Barbiturates (Continued) </vt:lpstr>
      <vt:lpstr>Death of a Star</vt:lpstr>
      <vt:lpstr>History: Benzodiazepines (BZD)</vt:lpstr>
      <vt:lpstr>History: Benzodiazepines (BZD)</vt:lpstr>
      <vt:lpstr>History: Benzodiazepines (BZD) Continued</vt:lpstr>
      <vt:lpstr>Benzodiazepines in Pop Culture</vt:lpstr>
      <vt:lpstr>Common Uses of Benzodiazepines</vt:lpstr>
      <vt:lpstr>FDA-Approved Indications</vt:lpstr>
      <vt:lpstr>Non-FDA Approved Indications</vt:lpstr>
      <vt:lpstr>Prescribing Guidelines</vt:lpstr>
      <vt:lpstr>Who Should Avoid Benzodiazepines?</vt:lpstr>
      <vt:lpstr>Who Should Avoid Benzodiazepines?</vt:lpstr>
      <vt:lpstr>Who Should Avoid Benzodiazepines?</vt:lpstr>
      <vt:lpstr>Who Should Avoid Benzodiazepines?</vt:lpstr>
      <vt:lpstr>Who Should Avoid Benzodiazepines?</vt:lpstr>
      <vt:lpstr>Population Health – Female Focus</vt:lpstr>
      <vt:lpstr>Major Risks Associated With Benzodiazepine Use</vt:lpstr>
      <vt:lpstr>The Prescribing of Benzodiazepines Is Not Clear-Cut</vt:lpstr>
      <vt:lpstr>Prescribing Principles: How Managed Care Has Adopted These Prescribing Principles</vt:lpstr>
      <vt:lpstr>Colorado as an Example of State Legislation</vt:lpstr>
      <vt:lpstr>What the Intervention Looks Like in EHR</vt:lpstr>
      <vt:lpstr>Other States with Legislation in the Pipeline</vt:lpstr>
      <vt:lpstr>Diazepam Milligram Equivalents (DME)</vt:lpstr>
      <vt:lpstr>Deprescribing</vt:lpstr>
      <vt:lpstr>A Case Study</vt:lpstr>
      <vt:lpstr>Case Study Continued</vt:lpstr>
      <vt:lpstr>Helping NM</vt:lpstr>
      <vt:lpstr>Tolerance vs. Dependence</vt:lpstr>
      <vt:lpstr>Back to NM</vt:lpstr>
      <vt:lpstr>Helping NM</vt:lpstr>
      <vt:lpstr>Alternative Tapering Methodology</vt:lpstr>
      <vt:lpstr>Alternative Tapering Methodology: Key Concepts</vt:lpstr>
      <vt:lpstr>The Patient Experience</vt:lpstr>
      <vt:lpstr>Pharmacists Have Come a Long Way…</vt:lpstr>
      <vt:lpstr>A Multidisciplinary Approach to Management</vt:lpstr>
      <vt:lpstr>Barriers to Collaborative Practice</vt:lpstr>
      <vt:lpstr>Ensuring a Collaborative Future</vt:lpstr>
      <vt:lpstr>Key Takeaways</vt:lpstr>
      <vt:lpstr>References:</vt:lpstr>
      <vt:lpstr>References</vt:lpstr>
      <vt:lpstr>References</vt:lpstr>
      <vt:lpstr>References</vt:lpstr>
      <vt:lpstr>Thank You!</vt:lpstr>
      <vt:lpstr>Test Questions</vt:lpstr>
    </vt:vector>
  </TitlesOfParts>
  <Company>LIME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freeCE Webinar Presentation</dc:title>
  <dc:creator>KnowFully Creative</dc:creator>
  <cp:lastModifiedBy>Jolene Bressi</cp:lastModifiedBy>
  <cp:revision>21</cp:revision>
  <dcterms:created xsi:type="dcterms:W3CDTF">2011-12-26T17:46:32Z</dcterms:created>
  <dcterms:modified xsi:type="dcterms:W3CDTF">2023-05-03T22:44:51Z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0x010100A19BCF0187B5584497BD516834992695</vt:lpwstr>
  </property>
</Properties>
</file>